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69" r:id="rId3"/>
    <p:sldId id="274" r:id="rId4"/>
    <p:sldId id="272" r:id="rId5"/>
    <p:sldId id="276" r:id="rId6"/>
    <p:sldId id="289" r:id="rId7"/>
    <p:sldId id="275" r:id="rId8"/>
    <p:sldId id="284" r:id="rId9"/>
    <p:sldId id="277" r:id="rId10"/>
    <p:sldId id="282" r:id="rId11"/>
    <p:sldId id="258" r:id="rId12"/>
    <p:sldId id="280" r:id="rId13"/>
    <p:sldId id="278" r:id="rId14"/>
    <p:sldId id="279" r:id="rId15"/>
    <p:sldId id="287" r:id="rId16"/>
    <p:sldId id="281" r:id="rId17"/>
    <p:sldId id="285" r:id="rId18"/>
    <p:sldId id="263" r:id="rId19"/>
    <p:sldId id="288" r:id="rId20"/>
  </p:sldIdLst>
  <p:sldSz cx="12192000" cy="6858000"/>
  <p:notesSz cx="6797675" cy="9926638"/>
  <p:defaultTextStyle>
    <a:defPPr>
      <a:defRPr lang="gl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C5D7"/>
    <a:srgbClr val="023B59"/>
    <a:srgbClr val="009FE1"/>
    <a:srgbClr val="95BC09"/>
    <a:srgbClr val="0080B5"/>
    <a:srgbClr val="019EE2"/>
    <a:srgbClr val="A3C9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21" autoAdjust="0"/>
    <p:restoredTop sz="94660"/>
  </p:normalViewPr>
  <p:slideViewPr>
    <p:cSldViewPr snapToGrid="0">
      <p:cViewPr varScale="1">
        <p:scale>
          <a:sx n="74" d="100"/>
          <a:sy n="74" d="100"/>
        </p:scale>
        <p:origin x="4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4C6C-8A6D-4331-B991-09AA37EBAF3A}" type="datetimeFigureOut">
              <a:rPr lang="gl-ES" smtClean="0"/>
              <a:t>21/11/2019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ABF1-7E5B-4E19-B6D0-8ABEF93AE30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076474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4C6C-8A6D-4331-B991-09AA37EBAF3A}" type="datetimeFigureOut">
              <a:rPr lang="gl-ES" smtClean="0"/>
              <a:t>21/11/2019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ABF1-7E5B-4E19-B6D0-8ABEF93AE30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541573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4C6C-8A6D-4331-B991-09AA37EBAF3A}" type="datetimeFigureOut">
              <a:rPr lang="gl-ES" smtClean="0"/>
              <a:t>21/11/2019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ABF1-7E5B-4E19-B6D0-8ABEF93AE30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325003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4C6C-8A6D-4331-B991-09AA37EBAF3A}" type="datetimeFigureOut">
              <a:rPr lang="gl-ES" smtClean="0"/>
              <a:t>21/11/2019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ABF1-7E5B-4E19-B6D0-8ABEF93AE30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686879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4C6C-8A6D-4331-B991-09AA37EBAF3A}" type="datetimeFigureOut">
              <a:rPr lang="gl-ES" smtClean="0"/>
              <a:t>21/11/2019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ABF1-7E5B-4E19-B6D0-8ABEF93AE30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960128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4C6C-8A6D-4331-B991-09AA37EBAF3A}" type="datetimeFigureOut">
              <a:rPr lang="gl-ES" smtClean="0"/>
              <a:t>21/11/2019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ABF1-7E5B-4E19-B6D0-8ABEF93AE30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66122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4C6C-8A6D-4331-B991-09AA37EBAF3A}" type="datetimeFigureOut">
              <a:rPr lang="gl-ES" smtClean="0"/>
              <a:t>21/11/2019</a:t>
            </a:fld>
            <a:endParaRPr lang="gl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ABF1-7E5B-4E19-B6D0-8ABEF93AE30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862737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4C6C-8A6D-4331-B991-09AA37EBAF3A}" type="datetimeFigureOut">
              <a:rPr lang="gl-ES" smtClean="0"/>
              <a:t>21/11/2019</a:t>
            </a:fld>
            <a:endParaRPr lang="gl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ABF1-7E5B-4E19-B6D0-8ABEF93AE30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613363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4C6C-8A6D-4331-B991-09AA37EBAF3A}" type="datetimeFigureOut">
              <a:rPr lang="gl-ES" smtClean="0"/>
              <a:t>21/11/2019</a:t>
            </a:fld>
            <a:endParaRPr lang="gl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ABF1-7E5B-4E19-B6D0-8ABEF93AE30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97133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4C6C-8A6D-4331-B991-09AA37EBAF3A}" type="datetimeFigureOut">
              <a:rPr lang="gl-ES" smtClean="0"/>
              <a:t>21/11/2019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ABF1-7E5B-4E19-B6D0-8ABEF93AE30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73207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4C6C-8A6D-4331-B991-09AA37EBAF3A}" type="datetimeFigureOut">
              <a:rPr lang="gl-ES" smtClean="0"/>
              <a:t>21/11/2019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ABF1-7E5B-4E19-B6D0-8ABEF93AE30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537194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4C6C-8A6D-4331-B991-09AA37EBAF3A}" type="datetimeFigureOut">
              <a:rPr lang="gl-ES" smtClean="0"/>
              <a:t>21/11/2019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5ABF1-7E5B-4E19-B6D0-8ABEF93AE30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71344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gl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668" y="3253539"/>
            <a:ext cx="4430332" cy="129542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080744" cy="6858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235290" y="2576431"/>
            <a:ext cx="41112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95BC09"/>
                </a:solidFill>
              </a:rPr>
              <a:t>VISIT RIO MINHO</a:t>
            </a:r>
            <a:endParaRPr lang="es-ES" sz="3800" b="1" dirty="0">
              <a:solidFill>
                <a:srgbClr val="95BC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6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70" y="137623"/>
            <a:ext cx="5128342" cy="341825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932" y="153970"/>
            <a:ext cx="5127838" cy="341825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932" y="3555879"/>
            <a:ext cx="5127838" cy="293299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5"/>
          <a:stretch/>
        </p:blipFill>
        <p:spPr>
          <a:xfrm>
            <a:off x="6297770" y="3588573"/>
            <a:ext cx="5128342" cy="290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01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Manual Rio Minho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42464" r="23545" b="20524"/>
          <a:stretch/>
        </p:blipFill>
        <p:spPr>
          <a:xfrm>
            <a:off x="331305" y="980661"/>
            <a:ext cx="11388901" cy="418847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" t="2667" r="70" b="-2667"/>
          <a:stretch/>
        </p:blipFill>
        <p:spPr>
          <a:xfrm>
            <a:off x="0" y="-1"/>
            <a:ext cx="12246980" cy="707050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876978" y="334330"/>
            <a:ext cx="67013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95BC09"/>
                </a:solidFill>
              </a:rPr>
              <a:t>www.visitriominho.eu</a:t>
            </a:r>
            <a:endParaRPr lang="es-ES" sz="3600" b="1" dirty="0">
              <a:solidFill>
                <a:srgbClr val="95BC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1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724" y="167423"/>
            <a:ext cx="3685504" cy="655200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"/>
          <a:stretch/>
        </p:blipFill>
        <p:spPr>
          <a:xfrm>
            <a:off x="7361148" y="167423"/>
            <a:ext cx="3698250" cy="640724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Rectángulo 5"/>
          <p:cNvSpPr/>
          <p:nvPr/>
        </p:nvSpPr>
        <p:spPr>
          <a:xfrm>
            <a:off x="276894" y="2526286"/>
            <a:ext cx="32626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95BC09"/>
                </a:solidFill>
              </a:rPr>
              <a:t>Una </a:t>
            </a:r>
            <a:r>
              <a:rPr lang="en-US" sz="3600" b="1" dirty="0" err="1" smtClean="0">
                <a:solidFill>
                  <a:srgbClr val="95BC09"/>
                </a:solidFill>
              </a:rPr>
              <a:t>aplicación</a:t>
            </a:r>
            <a:endParaRPr lang="en-US" sz="3600" b="1" dirty="0" smtClean="0">
              <a:solidFill>
                <a:srgbClr val="95BC09"/>
              </a:solidFill>
            </a:endParaRPr>
          </a:p>
          <a:p>
            <a:r>
              <a:rPr lang="en-US" sz="3600" b="1" dirty="0" err="1">
                <a:solidFill>
                  <a:srgbClr val="95BC09"/>
                </a:solidFill>
              </a:rPr>
              <a:t>m</a:t>
            </a:r>
            <a:r>
              <a:rPr lang="en-US" sz="3600" b="1" dirty="0" err="1" smtClean="0">
                <a:solidFill>
                  <a:srgbClr val="95BC09"/>
                </a:solidFill>
              </a:rPr>
              <a:t>óvil</a:t>
            </a:r>
            <a:r>
              <a:rPr lang="en-US" sz="3600" b="1" dirty="0" smtClean="0">
                <a:solidFill>
                  <a:srgbClr val="95BC09"/>
                </a:solidFill>
              </a:rPr>
              <a:t> para </a:t>
            </a:r>
          </a:p>
          <a:p>
            <a:r>
              <a:rPr lang="en-US" sz="3600" b="1" dirty="0" err="1" smtClean="0">
                <a:solidFill>
                  <a:srgbClr val="95BC09"/>
                </a:solidFill>
              </a:rPr>
              <a:t>conocer</a:t>
            </a:r>
            <a:r>
              <a:rPr lang="en-US" sz="3600" b="1" dirty="0" smtClean="0">
                <a:solidFill>
                  <a:srgbClr val="95BC09"/>
                </a:solidFill>
              </a:rPr>
              <a:t> </a:t>
            </a:r>
          </a:p>
          <a:p>
            <a:r>
              <a:rPr lang="en-US" sz="3600" b="1" dirty="0" smtClean="0">
                <a:solidFill>
                  <a:srgbClr val="95BC09"/>
                </a:solidFill>
              </a:rPr>
              <a:t>el </a:t>
            </a:r>
            <a:r>
              <a:rPr lang="en-US" sz="3600" b="1" dirty="0" err="1" smtClean="0">
                <a:solidFill>
                  <a:srgbClr val="95BC09"/>
                </a:solidFill>
              </a:rPr>
              <a:t>territorio</a:t>
            </a:r>
            <a:endParaRPr lang="es-ES" sz="3600" b="1" dirty="0">
              <a:solidFill>
                <a:srgbClr val="95BC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070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130" y="321972"/>
            <a:ext cx="10383299" cy="653602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574860" y="321972"/>
            <a:ext cx="4825939" cy="2102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447406" y="152488"/>
            <a:ext cx="103450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95BC09"/>
                </a:solidFill>
              </a:rPr>
              <a:t>Red de </a:t>
            </a:r>
            <a:r>
              <a:rPr lang="en-US" sz="4000" b="1" dirty="0" err="1" smtClean="0">
                <a:solidFill>
                  <a:srgbClr val="95BC09"/>
                </a:solidFill>
              </a:rPr>
              <a:t>senderos</a:t>
            </a:r>
            <a:r>
              <a:rPr lang="en-US" sz="4000" b="1" dirty="0" smtClean="0">
                <a:solidFill>
                  <a:srgbClr val="95BC09"/>
                </a:solidFill>
              </a:rPr>
              <a:t> </a:t>
            </a:r>
            <a:r>
              <a:rPr lang="en-US" sz="4000" b="1" dirty="0" err="1" smtClean="0">
                <a:solidFill>
                  <a:srgbClr val="95BC09"/>
                </a:solidFill>
              </a:rPr>
              <a:t>transfronterizos</a:t>
            </a:r>
            <a:r>
              <a:rPr lang="en-US" sz="4000" b="1" dirty="0">
                <a:solidFill>
                  <a:srgbClr val="95BC09"/>
                </a:solidFill>
              </a:rPr>
              <a:t> </a:t>
            </a:r>
            <a:endParaRPr lang="en-US" sz="4000" b="1" dirty="0" smtClean="0">
              <a:solidFill>
                <a:srgbClr val="95BC09"/>
              </a:solidFill>
            </a:endParaRPr>
          </a:p>
          <a:p>
            <a:r>
              <a:rPr lang="en-US" sz="4000" b="1" dirty="0" smtClean="0">
                <a:solidFill>
                  <a:srgbClr val="95BC09"/>
                </a:solidFill>
              </a:rPr>
              <a:t>del Río </a:t>
            </a:r>
            <a:r>
              <a:rPr lang="en-US" sz="4000" b="1" dirty="0" err="1" smtClean="0">
                <a:solidFill>
                  <a:srgbClr val="95BC09"/>
                </a:solidFill>
              </a:rPr>
              <a:t>Miño</a:t>
            </a:r>
            <a:endParaRPr lang="es-ES" sz="4000" b="1" dirty="0">
              <a:solidFill>
                <a:srgbClr val="95BC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384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t="-5480" r="-521" b="15292"/>
          <a:stretch/>
        </p:blipFill>
        <p:spPr>
          <a:xfrm>
            <a:off x="-24077" y="746974"/>
            <a:ext cx="12337961" cy="7418231"/>
          </a:xfrm>
          <a:prstGeom prst="rect">
            <a:avLst/>
          </a:prstGeom>
        </p:spPr>
      </p:pic>
      <p:pic>
        <p:nvPicPr>
          <p:cNvPr id="3" name="Imagen 2" descr="Manual Rio Minho.pdf - Adobe Acrobat Reader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9" t="42464" r="30190" b="39385"/>
          <a:stretch/>
        </p:blipFill>
        <p:spPr>
          <a:xfrm>
            <a:off x="-24077" y="0"/>
            <a:ext cx="2578268" cy="186743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790423" y="312919"/>
            <a:ext cx="9234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95BC09"/>
                </a:solidFill>
              </a:rPr>
              <a:t>1er </a:t>
            </a:r>
            <a:r>
              <a:rPr lang="en-US" sz="3200" b="1" dirty="0" err="1">
                <a:solidFill>
                  <a:srgbClr val="95BC09"/>
                </a:solidFill>
              </a:rPr>
              <a:t>parque</a:t>
            </a:r>
            <a:r>
              <a:rPr lang="en-US" sz="3200" b="1" dirty="0">
                <a:solidFill>
                  <a:srgbClr val="95BC09"/>
                </a:solidFill>
              </a:rPr>
              <a:t> </a:t>
            </a:r>
            <a:r>
              <a:rPr lang="en-US" sz="3200" b="1" dirty="0" err="1">
                <a:solidFill>
                  <a:srgbClr val="95BC09"/>
                </a:solidFill>
              </a:rPr>
              <a:t>transfronterizo</a:t>
            </a:r>
            <a:r>
              <a:rPr lang="en-US" sz="3200" b="1" dirty="0">
                <a:solidFill>
                  <a:srgbClr val="95BC09"/>
                </a:solidFill>
              </a:rPr>
              <a:t> de </a:t>
            </a:r>
            <a:r>
              <a:rPr lang="en-US" sz="3200" b="1" dirty="0" err="1">
                <a:solidFill>
                  <a:srgbClr val="95BC09"/>
                </a:solidFill>
              </a:rPr>
              <a:t>ocio</a:t>
            </a:r>
            <a:r>
              <a:rPr lang="en-US" sz="3200" b="1" dirty="0">
                <a:solidFill>
                  <a:srgbClr val="95BC09"/>
                </a:solidFill>
              </a:rPr>
              <a:t> de Europa</a:t>
            </a:r>
            <a:endParaRPr lang="es-ES" sz="3200" b="1" dirty="0">
              <a:solidFill>
                <a:srgbClr val="95BC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65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61" t="618"/>
          <a:stretch/>
        </p:blipFill>
        <p:spPr>
          <a:xfrm>
            <a:off x="965915" y="154545"/>
            <a:ext cx="4507605" cy="653571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149" y="683640"/>
            <a:ext cx="2554310" cy="600662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2299" y="683640"/>
            <a:ext cx="2576714" cy="601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54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"/>
          <a:stretch/>
        </p:blipFill>
        <p:spPr>
          <a:xfrm>
            <a:off x="4261126" y="329798"/>
            <a:ext cx="5483011" cy="391512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57577" y="2796741"/>
            <a:ext cx="38765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95BC09"/>
                </a:solidFill>
              </a:rPr>
              <a:t>Congreso</a:t>
            </a:r>
            <a:r>
              <a:rPr lang="en-US" sz="3600" b="1" dirty="0" smtClean="0">
                <a:solidFill>
                  <a:srgbClr val="95BC09"/>
                </a:solidFill>
              </a:rPr>
              <a:t> </a:t>
            </a:r>
            <a:r>
              <a:rPr lang="en-US" sz="3600" b="1" dirty="0" err="1" smtClean="0">
                <a:solidFill>
                  <a:srgbClr val="95BC09"/>
                </a:solidFill>
              </a:rPr>
              <a:t>turístico</a:t>
            </a:r>
            <a:endParaRPr lang="en-US" sz="3600" b="1" dirty="0" smtClean="0">
              <a:solidFill>
                <a:srgbClr val="95BC09"/>
              </a:solidFill>
            </a:endParaRPr>
          </a:p>
          <a:p>
            <a:r>
              <a:rPr lang="en-US" sz="3600" b="1" dirty="0" smtClean="0">
                <a:solidFill>
                  <a:srgbClr val="95BC09"/>
                </a:solidFill>
              </a:rPr>
              <a:t>del Río </a:t>
            </a:r>
            <a:r>
              <a:rPr lang="en-US" sz="3600" b="1" dirty="0" err="1" smtClean="0">
                <a:solidFill>
                  <a:srgbClr val="95BC09"/>
                </a:solidFill>
              </a:rPr>
              <a:t>Miño</a:t>
            </a:r>
            <a:endParaRPr lang="en-US" sz="3600" b="1" dirty="0" smtClean="0">
              <a:solidFill>
                <a:srgbClr val="95BC09"/>
              </a:solidFill>
            </a:endParaRPr>
          </a:p>
          <a:p>
            <a:r>
              <a:rPr lang="en-US" sz="3600" b="1" dirty="0" smtClean="0">
                <a:solidFill>
                  <a:srgbClr val="95BC09"/>
                </a:solidFill>
              </a:rPr>
              <a:t>(A </a:t>
            </a:r>
            <a:r>
              <a:rPr lang="en-US" sz="3600" b="1" dirty="0" err="1" smtClean="0">
                <a:solidFill>
                  <a:srgbClr val="95BC09"/>
                </a:solidFill>
              </a:rPr>
              <a:t>Guarda</a:t>
            </a:r>
            <a:r>
              <a:rPr lang="en-US" sz="3600" b="1" dirty="0" smtClean="0">
                <a:solidFill>
                  <a:srgbClr val="95BC09"/>
                </a:solidFill>
              </a:rPr>
              <a:t>)</a:t>
            </a:r>
            <a:endParaRPr lang="es-ES" sz="3600" b="1" dirty="0">
              <a:solidFill>
                <a:srgbClr val="95BC09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110" y="4411860"/>
            <a:ext cx="3621647" cy="241443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126" y="4411860"/>
            <a:ext cx="3669210" cy="244614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7" b="6301"/>
          <a:stretch/>
        </p:blipFill>
        <p:spPr>
          <a:xfrm rot="5400000">
            <a:off x="8889400" y="1308566"/>
            <a:ext cx="3915123" cy="195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88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950" y="4363793"/>
            <a:ext cx="3954351" cy="245303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8444"/>
            <a:ext cx="7778839" cy="518589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950" y="0"/>
            <a:ext cx="3954351" cy="431442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321972" y="439908"/>
            <a:ext cx="92856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95BC09"/>
                </a:solidFill>
              </a:rPr>
              <a:t>Jornadas</a:t>
            </a:r>
            <a:r>
              <a:rPr lang="en-US" sz="3600" b="1" dirty="0" smtClean="0">
                <a:solidFill>
                  <a:srgbClr val="95BC09"/>
                </a:solidFill>
              </a:rPr>
              <a:t> </a:t>
            </a:r>
            <a:r>
              <a:rPr lang="en-US" sz="3600" b="1" dirty="0" err="1" smtClean="0">
                <a:solidFill>
                  <a:srgbClr val="95BC09"/>
                </a:solidFill>
              </a:rPr>
              <a:t>gastronómicas</a:t>
            </a:r>
            <a:r>
              <a:rPr lang="en-US" sz="3600" b="1" dirty="0" smtClean="0">
                <a:solidFill>
                  <a:srgbClr val="95BC09"/>
                </a:solidFill>
              </a:rPr>
              <a:t> (</a:t>
            </a:r>
            <a:r>
              <a:rPr lang="en-US" sz="3600" b="1" dirty="0" err="1" smtClean="0">
                <a:solidFill>
                  <a:srgbClr val="95BC09"/>
                </a:solidFill>
              </a:rPr>
              <a:t>Caminha</a:t>
            </a:r>
            <a:r>
              <a:rPr lang="en-US" sz="3600" b="1" dirty="0" smtClean="0">
                <a:solidFill>
                  <a:srgbClr val="95BC09"/>
                </a:solidFill>
              </a:rPr>
              <a:t>)</a:t>
            </a:r>
            <a:endParaRPr lang="es-ES" sz="3600" b="1" dirty="0">
              <a:solidFill>
                <a:srgbClr val="95BC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969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297" y="0"/>
            <a:ext cx="2023406" cy="148360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8705" t="26654" r="20245" b="16228"/>
          <a:stretch/>
        </p:blipFill>
        <p:spPr>
          <a:xfrm>
            <a:off x="-19368" y="1326524"/>
            <a:ext cx="12224247" cy="552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6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8"/>
          <a:stretch/>
        </p:blipFill>
        <p:spPr>
          <a:xfrm>
            <a:off x="3515932" y="-25041"/>
            <a:ext cx="8676068" cy="6883042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8" r="6352"/>
          <a:stretch/>
        </p:blipFill>
        <p:spPr>
          <a:xfrm>
            <a:off x="257577" y="3225450"/>
            <a:ext cx="3168203" cy="115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92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2050209" y="2074069"/>
            <a:ext cx="7969503" cy="4135572"/>
            <a:chOff x="1921420" y="2141338"/>
            <a:chExt cx="7969503" cy="4135572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2"/>
            <a:srcRect r="50249" b="57905"/>
            <a:stretch/>
          </p:blipFill>
          <p:spPr>
            <a:xfrm>
              <a:off x="4504254" y="2301078"/>
              <a:ext cx="5293209" cy="970308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2"/>
            <a:srcRect l="69680" b="54151"/>
            <a:stretch/>
          </p:blipFill>
          <p:spPr>
            <a:xfrm>
              <a:off x="2173991" y="3576429"/>
              <a:ext cx="3225869" cy="1056841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2"/>
            <a:srcRect l="49679" r="28275" b="56531"/>
            <a:stretch/>
          </p:blipFill>
          <p:spPr>
            <a:xfrm>
              <a:off x="1921420" y="2141338"/>
              <a:ext cx="2891929" cy="1235351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2"/>
            <a:srcRect t="41098" r="34617"/>
            <a:stretch/>
          </p:blipFill>
          <p:spPr>
            <a:xfrm>
              <a:off x="2403151" y="4919174"/>
              <a:ext cx="6956356" cy="1357736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2"/>
            <a:srcRect l="64013" t="40387"/>
            <a:stretch/>
          </p:blipFill>
          <p:spPr>
            <a:xfrm>
              <a:off x="5077934" y="3324185"/>
              <a:ext cx="4812989" cy="1727298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4593848" y="802963"/>
            <a:ext cx="2832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95BC09"/>
                </a:solidFill>
              </a:rPr>
              <a:t>Los </a:t>
            </a:r>
            <a:r>
              <a:rPr lang="en-US" sz="4800" b="1" dirty="0" err="1" smtClean="0">
                <a:solidFill>
                  <a:srgbClr val="95BC09"/>
                </a:solidFill>
              </a:rPr>
              <a:t>socios</a:t>
            </a:r>
            <a:endParaRPr lang="es-ES" sz="4800" b="1" dirty="0">
              <a:solidFill>
                <a:srgbClr val="95BC09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552" y="281402"/>
            <a:ext cx="3567448" cy="104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2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57"/>
          <a:stretch/>
        </p:blipFill>
        <p:spPr>
          <a:xfrm>
            <a:off x="-321974" y="-103030"/>
            <a:ext cx="12913457" cy="696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8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7698214" y="398547"/>
            <a:ext cx="4073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95BC09"/>
                </a:solidFill>
              </a:rPr>
              <a:t>e</a:t>
            </a:r>
            <a:r>
              <a:rPr lang="en-US" sz="4800" b="1" dirty="0" smtClean="0">
                <a:solidFill>
                  <a:srgbClr val="95BC09"/>
                </a:solidFill>
              </a:rPr>
              <a:t>l </a:t>
            </a:r>
            <a:r>
              <a:rPr lang="en-US" sz="4800" b="1" dirty="0" err="1" smtClean="0">
                <a:solidFill>
                  <a:srgbClr val="95BC09"/>
                </a:solidFill>
              </a:rPr>
              <a:t>territorio</a:t>
            </a:r>
            <a:endParaRPr lang="es-ES" sz="4800" b="1" dirty="0">
              <a:solidFill>
                <a:srgbClr val="95BC09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420135" y="504953"/>
            <a:ext cx="7150107" cy="5694518"/>
            <a:chOff x="136800" y="814046"/>
            <a:chExt cx="7150107" cy="5694518"/>
          </a:xfrm>
        </p:grpSpPr>
        <p:pic>
          <p:nvPicPr>
            <p:cNvPr id="16" name="Imagen 15" descr="Recorte de pantalla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00" y="814046"/>
              <a:ext cx="4493351" cy="3823855"/>
            </a:xfrm>
            <a:prstGeom prst="rect">
              <a:avLst/>
            </a:prstGeom>
            <a:noFill/>
            <a:effectLst>
              <a:outerShdw dist="50800" dir="5400000" algn="ctr" rotWithShape="0">
                <a:srgbClr val="000000">
                  <a:alpha val="0"/>
                </a:srgbClr>
              </a:outerShdw>
            </a:effectLst>
          </p:spPr>
        </p:pic>
        <p:pic>
          <p:nvPicPr>
            <p:cNvPr id="17" name="Imagem 8" descr="Mapa - Concellos implicados no SmartMinho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88" r="11826" b="2963"/>
            <a:stretch/>
          </p:blipFill>
          <p:spPr bwMode="auto">
            <a:xfrm>
              <a:off x="3330049" y="1880655"/>
              <a:ext cx="3956858" cy="4627909"/>
            </a:xfrm>
            <a:prstGeom prst="rect">
              <a:avLst/>
            </a:prstGeom>
            <a:noFill/>
            <a:ln w="50800" cap="flat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Conexão reta 5">
              <a:extLst>
                <a:ext uri="{FF2B5EF4-FFF2-40B4-BE49-F238E27FC236}">
                  <a16:creationId xmlns="" xmlns:a16="http://schemas.microsoft.com/office/drawing/2014/main" id="{3180425C-00B1-4E2E-86C9-6AB0E93E2A7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98516" y="1903014"/>
              <a:ext cx="2731533" cy="159664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Conexão reta 14">
              <a:extLst>
                <a:ext uri="{FF2B5EF4-FFF2-40B4-BE49-F238E27FC236}">
                  <a16:creationId xmlns="" xmlns:a16="http://schemas.microsoft.com/office/drawing/2014/main" id="{EC306051-A6C4-4A9C-9CD6-B94EBC245C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8516" y="3599411"/>
              <a:ext cx="2731533" cy="2734887"/>
            </a:xfrm>
            <a:prstGeom prst="line">
              <a:avLst/>
            </a:prstGeom>
            <a:ln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" name="Rectángulo 2"/>
          <p:cNvSpPr/>
          <p:nvPr/>
        </p:nvSpPr>
        <p:spPr>
          <a:xfrm>
            <a:off x="7824064" y="1837258"/>
            <a:ext cx="31744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62D0DE"/>
                </a:solidFill>
              </a:rPr>
              <a:t>376.000 </a:t>
            </a:r>
            <a:r>
              <a:rPr lang="en-GB" b="1" dirty="0" err="1">
                <a:solidFill>
                  <a:srgbClr val="62D0DE"/>
                </a:solidFill>
              </a:rPr>
              <a:t>habitantes</a:t>
            </a:r>
            <a:r>
              <a:rPr lang="en-GB" b="1" dirty="0">
                <a:solidFill>
                  <a:srgbClr val="62D0DE"/>
                </a:solidFill>
              </a:rPr>
              <a:t> </a:t>
            </a:r>
            <a:r>
              <a:rPr lang="en-GB" b="1" dirty="0">
                <a:solidFill>
                  <a:srgbClr val="023B59"/>
                </a:solidFill>
              </a:rPr>
              <a:t>(la </a:t>
            </a:r>
            <a:r>
              <a:rPr lang="en-GB" b="1" dirty="0" err="1">
                <a:solidFill>
                  <a:srgbClr val="023B59"/>
                </a:solidFill>
              </a:rPr>
              <a:t>frontera</a:t>
            </a:r>
            <a:r>
              <a:rPr lang="en-GB" b="1" dirty="0">
                <a:solidFill>
                  <a:srgbClr val="023B59"/>
                </a:solidFill>
              </a:rPr>
              <a:t> </a:t>
            </a:r>
            <a:r>
              <a:rPr lang="en-GB" b="1" dirty="0" err="1">
                <a:solidFill>
                  <a:srgbClr val="023B59"/>
                </a:solidFill>
              </a:rPr>
              <a:t>más</a:t>
            </a:r>
            <a:r>
              <a:rPr lang="en-GB" b="1" dirty="0">
                <a:solidFill>
                  <a:srgbClr val="023B59"/>
                </a:solidFill>
              </a:rPr>
              <a:t> </a:t>
            </a:r>
            <a:r>
              <a:rPr lang="en-GB" b="1" dirty="0" err="1">
                <a:solidFill>
                  <a:srgbClr val="023B59"/>
                </a:solidFill>
              </a:rPr>
              <a:t>poblada</a:t>
            </a:r>
            <a:r>
              <a:rPr lang="en-GB" b="1" dirty="0">
                <a:solidFill>
                  <a:srgbClr val="023B59"/>
                </a:solidFill>
              </a:rPr>
              <a:t> entre </a:t>
            </a:r>
            <a:r>
              <a:rPr lang="en-GB" b="1" dirty="0" err="1">
                <a:solidFill>
                  <a:srgbClr val="023B59"/>
                </a:solidFill>
              </a:rPr>
              <a:t>España</a:t>
            </a:r>
            <a:r>
              <a:rPr lang="en-GB" b="1" dirty="0">
                <a:solidFill>
                  <a:srgbClr val="023B59"/>
                </a:solidFill>
              </a:rPr>
              <a:t> y Portugal</a:t>
            </a:r>
            <a:r>
              <a:rPr lang="en-GB" b="1" dirty="0" smtClean="0">
                <a:solidFill>
                  <a:srgbClr val="023B59"/>
                </a:solidFill>
              </a:rPr>
              <a:t>)</a:t>
            </a:r>
            <a:endParaRPr lang="en-GB" b="1" dirty="0">
              <a:solidFill>
                <a:srgbClr val="023B59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824064" y="3051780"/>
            <a:ext cx="317449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b="1" dirty="0" smtClean="0">
                <a:solidFill>
                  <a:srgbClr val="023B59"/>
                </a:solidFill>
              </a:rPr>
              <a:t>Un área de </a:t>
            </a:r>
            <a:r>
              <a:rPr lang="es-ES" b="1" dirty="0">
                <a:solidFill>
                  <a:srgbClr val="63CFDF"/>
                </a:solidFill>
              </a:rPr>
              <a:t>3.312 km2</a:t>
            </a:r>
          </a:p>
          <a:p>
            <a:pPr>
              <a:defRPr/>
            </a:pPr>
            <a:endParaRPr lang="es-ES" b="1" dirty="0">
              <a:solidFill>
                <a:srgbClr val="023B59"/>
              </a:solidFill>
            </a:endParaRPr>
          </a:p>
          <a:p>
            <a:pPr>
              <a:defRPr/>
            </a:pPr>
            <a:endParaRPr lang="es-ES" b="1" dirty="0">
              <a:solidFill>
                <a:srgbClr val="023B59"/>
              </a:solidFill>
            </a:endParaRPr>
          </a:p>
          <a:p>
            <a:pPr>
              <a:defRPr/>
            </a:pPr>
            <a:r>
              <a:rPr lang="es-ES" b="1" dirty="0">
                <a:solidFill>
                  <a:srgbClr val="62D0DE"/>
                </a:solidFill>
              </a:rPr>
              <a:t>26 </a:t>
            </a:r>
            <a:r>
              <a:rPr lang="es-ES" b="1" dirty="0" smtClean="0">
                <a:solidFill>
                  <a:srgbClr val="62D0DE"/>
                </a:solidFill>
              </a:rPr>
              <a:t>municipios </a:t>
            </a:r>
            <a:r>
              <a:rPr lang="es-ES" b="1" dirty="0">
                <a:solidFill>
                  <a:srgbClr val="023B59"/>
                </a:solidFill>
              </a:rPr>
              <a:t>(16 </a:t>
            </a:r>
            <a:r>
              <a:rPr lang="es-ES" b="1" dirty="0" smtClean="0">
                <a:solidFill>
                  <a:srgbClr val="023B59"/>
                </a:solidFill>
              </a:rPr>
              <a:t>de </a:t>
            </a:r>
            <a:r>
              <a:rPr lang="es-ES" b="1" dirty="0">
                <a:solidFill>
                  <a:srgbClr val="023B59"/>
                </a:solidFill>
              </a:rPr>
              <a:t>Portugal y</a:t>
            </a:r>
            <a:r>
              <a:rPr lang="es-ES" b="1" dirty="0" smtClean="0">
                <a:solidFill>
                  <a:srgbClr val="023B59"/>
                </a:solidFill>
              </a:rPr>
              <a:t> </a:t>
            </a:r>
            <a:r>
              <a:rPr lang="es-ES" b="1" dirty="0">
                <a:solidFill>
                  <a:srgbClr val="023B59"/>
                </a:solidFill>
              </a:rPr>
              <a:t>10 </a:t>
            </a:r>
            <a:r>
              <a:rPr lang="es-ES" b="1" dirty="0" smtClean="0">
                <a:solidFill>
                  <a:srgbClr val="023B59"/>
                </a:solidFill>
              </a:rPr>
              <a:t>de Galicia</a:t>
            </a:r>
            <a:r>
              <a:rPr lang="es-ES" b="1" dirty="0">
                <a:solidFill>
                  <a:srgbClr val="023B59"/>
                </a:solidFill>
              </a:rPr>
              <a:t>)</a:t>
            </a:r>
          </a:p>
          <a:p>
            <a:pPr>
              <a:defRPr/>
            </a:pPr>
            <a:endParaRPr lang="es-ES" b="1" dirty="0">
              <a:solidFill>
                <a:srgbClr val="023B59"/>
              </a:solidFill>
            </a:endParaRPr>
          </a:p>
          <a:p>
            <a:pPr>
              <a:defRPr/>
            </a:pPr>
            <a:endParaRPr lang="es-ES" b="1" dirty="0">
              <a:solidFill>
                <a:srgbClr val="023B59"/>
              </a:solidFill>
            </a:endParaRPr>
          </a:p>
          <a:p>
            <a:pPr>
              <a:defRPr/>
            </a:pPr>
            <a:r>
              <a:rPr lang="es-ES" b="1" dirty="0">
                <a:solidFill>
                  <a:srgbClr val="63CFDF"/>
                </a:solidFill>
              </a:rPr>
              <a:t>3 </a:t>
            </a:r>
            <a:r>
              <a:rPr lang="es-ES" b="1" dirty="0" err="1" smtClean="0">
                <a:solidFill>
                  <a:srgbClr val="63CFDF"/>
                </a:solidFill>
              </a:rPr>
              <a:t>eurocidades</a:t>
            </a:r>
            <a:r>
              <a:rPr lang="es-ES" b="1" dirty="0" smtClean="0">
                <a:solidFill>
                  <a:srgbClr val="023B59"/>
                </a:solidFill>
              </a:rPr>
              <a:t>:</a:t>
            </a:r>
            <a:endParaRPr lang="es-ES" b="1" dirty="0">
              <a:solidFill>
                <a:srgbClr val="023B59"/>
              </a:solidFill>
              <a:latin typeface="Calibri 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b="1" dirty="0" err="1">
                <a:solidFill>
                  <a:srgbClr val="023B59"/>
                </a:solidFill>
              </a:rPr>
              <a:t>Tomiño</a:t>
            </a:r>
            <a:r>
              <a:rPr lang="es-ES" b="1" dirty="0">
                <a:solidFill>
                  <a:srgbClr val="023B59"/>
                </a:solidFill>
              </a:rPr>
              <a:t> – </a:t>
            </a:r>
            <a:r>
              <a:rPr lang="es-ES" b="1" dirty="0" err="1">
                <a:solidFill>
                  <a:srgbClr val="023B59"/>
                </a:solidFill>
              </a:rPr>
              <a:t>Cerveira</a:t>
            </a:r>
            <a:endParaRPr lang="es-ES" b="1" dirty="0">
              <a:solidFill>
                <a:srgbClr val="023B59"/>
              </a:solidFill>
            </a:endParaRPr>
          </a:p>
          <a:p>
            <a:pPr>
              <a:defRPr/>
            </a:pPr>
            <a:r>
              <a:rPr lang="es-ES" b="1" dirty="0">
                <a:solidFill>
                  <a:srgbClr val="023B59"/>
                </a:solidFill>
              </a:rPr>
              <a:t>Tui – </a:t>
            </a:r>
            <a:r>
              <a:rPr lang="es-ES" b="1" dirty="0" err="1">
                <a:solidFill>
                  <a:srgbClr val="023B59"/>
                </a:solidFill>
              </a:rPr>
              <a:t>Valença</a:t>
            </a:r>
            <a:endParaRPr lang="es-ES" b="1" dirty="0">
              <a:solidFill>
                <a:srgbClr val="023B59"/>
              </a:solidFill>
            </a:endParaRPr>
          </a:p>
          <a:p>
            <a:pPr>
              <a:defRPr/>
            </a:pPr>
            <a:r>
              <a:rPr lang="es-ES" b="1" dirty="0" err="1">
                <a:solidFill>
                  <a:srgbClr val="023B59"/>
                </a:solidFill>
              </a:rPr>
              <a:t>Salvaterra</a:t>
            </a:r>
            <a:r>
              <a:rPr lang="es-ES" b="1" dirty="0">
                <a:solidFill>
                  <a:srgbClr val="023B59"/>
                </a:solidFill>
              </a:rPr>
              <a:t> - </a:t>
            </a:r>
            <a:r>
              <a:rPr lang="es-ES" b="1" dirty="0" err="1">
                <a:solidFill>
                  <a:srgbClr val="023B59"/>
                </a:solidFill>
              </a:rPr>
              <a:t>Monçao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4404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568226" y="398547"/>
            <a:ext cx="5203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95BC09"/>
                </a:solidFill>
              </a:rPr>
              <a:t> </a:t>
            </a:r>
            <a:r>
              <a:rPr lang="en-US" sz="4800" b="1" dirty="0" err="1" smtClean="0">
                <a:solidFill>
                  <a:srgbClr val="95BC09"/>
                </a:solidFill>
              </a:rPr>
              <a:t>estrategia</a:t>
            </a:r>
            <a:r>
              <a:rPr lang="en-US" sz="4800" b="1" dirty="0" smtClean="0">
                <a:solidFill>
                  <a:srgbClr val="95BC09"/>
                </a:solidFill>
              </a:rPr>
              <a:t> </a:t>
            </a:r>
            <a:r>
              <a:rPr lang="en-US" sz="4800" b="1" dirty="0" err="1" smtClean="0">
                <a:solidFill>
                  <a:srgbClr val="95BC09"/>
                </a:solidFill>
              </a:rPr>
              <a:t>turística</a:t>
            </a:r>
            <a:endParaRPr lang="es-ES" sz="4800" b="1" dirty="0">
              <a:solidFill>
                <a:srgbClr val="95BC09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244956" y="2067745"/>
            <a:ext cx="9869511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023B59"/>
                </a:solidFill>
              </a:rPr>
              <a:t>Conclusiones</a:t>
            </a:r>
            <a:r>
              <a:rPr lang="en-US" sz="2000" b="1" dirty="0">
                <a:solidFill>
                  <a:srgbClr val="023B59"/>
                </a:solidFill>
              </a:rPr>
              <a:t> del </a:t>
            </a:r>
            <a:r>
              <a:rPr lang="en-US" sz="2000" b="1" dirty="0" err="1">
                <a:solidFill>
                  <a:srgbClr val="023B59"/>
                </a:solidFill>
              </a:rPr>
              <a:t>estudio</a:t>
            </a:r>
            <a:r>
              <a:rPr lang="en-US" sz="2000" b="1" dirty="0">
                <a:solidFill>
                  <a:srgbClr val="023B59"/>
                </a:solidFill>
              </a:rPr>
              <a:t> </a:t>
            </a:r>
            <a:r>
              <a:rPr lang="en-US" sz="2000" b="1" dirty="0" err="1">
                <a:solidFill>
                  <a:srgbClr val="023B59"/>
                </a:solidFill>
              </a:rPr>
              <a:t>pleliminar</a:t>
            </a:r>
            <a:r>
              <a:rPr lang="en-US" sz="2000" b="1" dirty="0">
                <a:solidFill>
                  <a:srgbClr val="023B59"/>
                </a:solidFill>
              </a:rPr>
              <a:t>:</a:t>
            </a:r>
          </a:p>
          <a:p>
            <a:pPr>
              <a:defRPr/>
            </a:pPr>
            <a:endParaRPr lang="en-US" sz="2000" b="1" dirty="0">
              <a:solidFill>
                <a:srgbClr val="62D0D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2000" b="1" dirty="0" err="1" smtClean="0">
                <a:solidFill>
                  <a:srgbClr val="023B59"/>
                </a:solidFill>
              </a:rPr>
              <a:t>Turismo</a:t>
            </a:r>
            <a:r>
              <a:rPr lang="en-US" sz="2000" b="1" dirty="0" smtClean="0">
                <a:solidFill>
                  <a:srgbClr val="62D0DE"/>
                </a:solidFill>
              </a:rPr>
              <a:t> </a:t>
            </a:r>
            <a:r>
              <a:rPr lang="en-US" sz="2000" b="1" dirty="0">
                <a:solidFill>
                  <a:srgbClr val="62D0DE"/>
                </a:solidFill>
              </a:rPr>
              <a:t>fluvial: </a:t>
            </a:r>
            <a:r>
              <a:rPr lang="en-US" sz="2000" b="1" dirty="0">
                <a:solidFill>
                  <a:srgbClr val="023B59"/>
                </a:solidFill>
              </a:rPr>
              <a:t>el </a:t>
            </a:r>
            <a:r>
              <a:rPr lang="en-US" sz="2000" b="1" dirty="0" err="1">
                <a:solidFill>
                  <a:srgbClr val="023B59"/>
                </a:solidFill>
              </a:rPr>
              <a:t>río</a:t>
            </a:r>
            <a:r>
              <a:rPr lang="en-US" sz="2000" b="1" dirty="0">
                <a:solidFill>
                  <a:srgbClr val="023B59"/>
                </a:solidFill>
              </a:rPr>
              <a:t> </a:t>
            </a:r>
            <a:r>
              <a:rPr lang="en-US" sz="2000" b="1" dirty="0" err="1">
                <a:solidFill>
                  <a:srgbClr val="023B59"/>
                </a:solidFill>
              </a:rPr>
              <a:t>es</a:t>
            </a:r>
            <a:r>
              <a:rPr lang="en-US" sz="2000" b="1" dirty="0">
                <a:solidFill>
                  <a:srgbClr val="023B59"/>
                </a:solidFill>
              </a:rPr>
              <a:t> el </a:t>
            </a:r>
            <a:r>
              <a:rPr lang="en-US" sz="2000" b="1" dirty="0" err="1">
                <a:solidFill>
                  <a:srgbClr val="023B59"/>
                </a:solidFill>
              </a:rPr>
              <a:t>eje</a:t>
            </a:r>
            <a:r>
              <a:rPr lang="en-US" sz="2000" b="1" dirty="0">
                <a:solidFill>
                  <a:srgbClr val="023B59"/>
                </a:solidFill>
              </a:rPr>
              <a:t> </a:t>
            </a:r>
            <a:r>
              <a:rPr lang="en-US" sz="2000" b="1" dirty="0" err="1">
                <a:solidFill>
                  <a:srgbClr val="023B59"/>
                </a:solidFill>
              </a:rPr>
              <a:t>vertebrador</a:t>
            </a:r>
            <a:r>
              <a:rPr lang="en-US" sz="2000" b="1" dirty="0">
                <a:solidFill>
                  <a:srgbClr val="023B59"/>
                </a:solidFill>
              </a:rPr>
              <a:t> del </a:t>
            </a:r>
            <a:r>
              <a:rPr lang="en-US" sz="2000" b="1" dirty="0" err="1">
                <a:solidFill>
                  <a:srgbClr val="023B59"/>
                </a:solidFill>
              </a:rPr>
              <a:t>territorio</a:t>
            </a:r>
            <a:r>
              <a:rPr lang="en-US" sz="2000" b="1" dirty="0">
                <a:solidFill>
                  <a:srgbClr val="023B59"/>
                </a:solidFill>
              </a:rPr>
              <a:t>, </a:t>
            </a:r>
            <a:r>
              <a:rPr lang="en-US" sz="2000" b="1" dirty="0" err="1">
                <a:solidFill>
                  <a:srgbClr val="023B59"/>
                </a:solidFill>
              </a:rPr>
              <a:t>historia</a:t>
            </a:r>
            <a:r>
              <a:rPr lang="en-US" sz="2000" b="1" dirty="0">
                <a:solidFill>
                  <a:srgbClr val="023B59"/>
                </a:solidFill>
              </a:rPr>
              <a:t>, </a:t>
            </a:r>
            <a:r>
              <a:rPr lang="en-US" sz="2000" b="1" dirty="0" err="1">
                <a:solidFill>
                  <a:srgbClr val="023B59"/>
                </a:solidFill>
              </a:rPr>
              <a:t>cultura</a:t>
            </a:r>
            <a:r>
              <a:rPr lang="en-US" sz="2000" b="1" dirty="0">
                <a:solidFill>
                  <a:srgbClr val="023B59"/>
                </a:solidFill>
              </a:rPr>
              <a:t> y </a:t>
            </a:r>
            <a:r>
              <a:rPr lang="en-US" sz="2000" b="1" dirty="0" err="1">
                <a:solidFill>
                  <a:srgbClr val="023B59"/>
                </a:solidFill>
              </a:rPr>
              <a:t>paisaje</a:t>
            </a:r>
            <a:endParaRPr lang="en-US" sz="2000" b="1" dirty="0">
              <a:solidFill>
                <a:srgbClr val="023B5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en-US" sz="2000" b="1" dirty="0">
              <a:solidFill>
                <a:srgbClr val="62D0D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2000" b="1" dirty="0" err="1">
                <a:solidFill>
                  <a:srgbClr val="023B59"/>
                </a:solidFill>
              </a:rPr>
              <a:t>Destino</a:t>
            </a:r>
            <a:r>
              <a:rPr lang="en-US" sz="2000" b="1" dirty="0">
                <a:solidFill>
                  <a:srgbClr val="023B59"/>
                </a:solidFill>
              </a:rPr>
              <a:t> de </a:t>
            </a:r>
            <a:r>
              <a:rPr lang="en-US" sz="2000" b="1" dirty="0" err="1">
                <a:solidFill>
                  <a:srgbClr val="62D0DE"/>
                </a:solidFill>
              </a:rPr>
              <a:t>naturaleza</a:t>
            </a:r>
            <a:r>
              <a:rPr lang="en-US" sz="2000" b="1" dirty="0">
                <a:solidFill>
                  <a:srgbClr val="62D0DE"/>
                </a:solidFill>
              </a:rPr>
              <a:t>, no </a:t>
            </a:r>
            <a:r>
              <a:rPr lang="en-US" sz="2000" b="1" dirty="0" err="1">
                <a:solidFill>
                  <a:srgbClr val="62D0DE"/>
                </a:solidFill>
              </a:rPr>
              <a:t>masificado</a:t>
            </a:r>
            <a:r>
              <a:rPr lang="en-US" sz="2000" b="1" dirty="0">
                <a:solidFill>
                  <a:srgbClr val="62D0DE"/>
                </a:solidFill>
              </a:rPr>
              <a:t>, </a:t>
            </a:r>
            <a:r>
              <a:rPr lang="en-US" sz="2000" b="1" dirty="0" err="1" smtClean="0">
                <a:solidFill>
                  <a:srgbClr val="62D0DE"/>
                </a:solidFill>
              </a:rPr>
              <a:t>desestacionalizado</a:t>
            </a:r>
            <a:endParaRPr lang="en-US" sz="2000" b="1" dirty="0" smtClean="0">
              <a:solidFill>
                <a:srgbClr val="62D0DE"/>
              </a:solidFill>
            </a:endParaRPr>
          </a:p>
          <a:p>
            <a:pPr>
              <a:defRPr/>
            </a:pPr>
            <a:endParaRPr lang="en-US" sz="2000" b="1" dirty="0" smtClean="0">
              <a:solidFill>
                <a:srgbClr val="62D0D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2000" b="1" dirty="0" smtClean="0">
                <a:solidFill>
                  <a:srgbClr val="023B59"/>
                </a:solidFill>
              </a:rPr>
              <a:t>Una </a:t>
            </a:r>
            <a:r>
              <a:rPr lang="en-US" sz="2000" b="1" dirty="0" err="1">
                <a:solidFill>
                  <a:srgbClr val="62D0DE"/>
                </a:solidFill>
              </a:rPr>
              <a:t>cultura</a:t>
            </a:r>
            <a:r>
              <a:rPr lang="en-US" sz="2000" b="1" dirty="0">
                <a:solidFill>
                  <a:srgbClr val="62D0DE"/>
                </a:solidFill>
              </a:rPr>
              <a:t> </a:t>
            </a:r>
            <a:r>
              <a:rPr lang="en-US" sz="2000" b="1" dirty="0" smtClean="0">
                <a:solidFill>
                  <a:srgbClr val="62D0DE"/>
                </a:solidFill>
              </a:rPr>
              <a:t>e </a:t>
            </a:r>
            <a:r>
              <a:rPr lang="en-US" sz="2000" b="1" dirty="0" err="1" smtClean="0">
                <a:solidFill>
                  <a:srgbClr val="62D0DE"/>
                </a:solidFill>
              </a:rPr>
              <a:t>historia</a:t>
            </a:r>
            <a:r>
              <a:rPr lang="en-US" sz="2000" b="1" dirty="0" smtClean="0">
                <a:solidFill>
                  <a:srgbClr val="62D0DE"/>
                </a:solidFill>
              </a:rPr>
              <a:t> </a:t>
            </a:r>
            <a:r>
              <a:rPr lang="en-US" sz="2000" b="1" dirty="0" err="1" smtClean="0">
                <a:solidFill>
                  <a:srgbClr val="62D0DE"/>
                </a:solidFill>
              </a:rPr>
              <a:t>común</a:t>
            </a:r>
            <a:endParaRPr lang="en-US" sz="2000" b="1" dirty="0" smtClean="0">
              <a:solidFill>
                <a:srgbClr val="62D0D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en-US" sz="2000" b="1" dirty="0">
              <a:solidFill>
                <a:srgbClr val="62D0D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2000" b="1" dirty="0" smtClean="0">
                <a:solidFill>
                  <a:srgbClr val="023B59"/>
                </a:solidFill>
              </a:rPr>
              <a:t>Una </a:t>
            </a:r>
            <a:r>
              <a:rPr lang="en-US" sz="2000" b="1" dirty="0" err="1">
                <a:solidFill>
                  <a:srgbClr val="62D0DE"/>
                </a:solidFill>
              </a:rPr>
              <a:t>oferta</a:t>
            </a:r>
            <a:r>
              <a:rPr lang="en-US" sz="2000" b="1" dirty="0">
                <a:solidFill>
                  <a:srgbClr val="62D0DE"/>
                </a:solidFill>
              </a:rPr>
              <a:t> de </a:t>
            </a:r>
            <a:r>
              <a:rPr lang="en-US" sz="2000" b="1" dirty="0" err="1">
                <a:solidFill>
                  <a:srgbClr val="62D0DE"/>
                </a:solidFill>
              </a:rPr>
              <a:t>calidad</a:t>
            </a:r>
            <a:r>
              <a:rPr lang="en-US" sz="2000" b="1" dirty="0">
                <a:solidFill>
                  <a:srgbClr val="62D0DE"/>
                </a:solidFill>
              </a:rPr>
              <a:t> y </a:t>
            </a:r>
            <a:r>
              <a:rPr lang="en-US" sz="2000" b="1" dirty="0" err="1">
                <a:solidFill>
                  <a:srgbClr val="62D0DE"/>
                </a:solidFill>
              </a:rPr>
              <a:t>diversa</a:t>
            </a:r>
            <a:r>
              <a:rPr lang="en-US" sz="2000" b="1" dirty="0" smtClean="0">
                <a:solidFill>
                  <a:srgbClr val="023B59"/>
                </a:solidFill>
              </a:rPr>
              <a:t>: </a:t>
            </a:r>
            <a:r>
              <a:rPr lang="en-US" sz="2000" b="1" dirty="0" err="1" smtClean="0">
                <a:solidFill>
                  <a:srgbClr val="023B59"/>
                </a:solidFill>
              </a:rPr>
              <a:t>naturaleza</a:t>
            </a:r>
            <a:r>
              <a:rPr lang="en-US" sz="2000" b="1" dirty="0">
                <a:solidFill>
                  <a:srgbClr val="023B59"/>
                </a:solidFill>
              </a:rPr>
              <a:t>,  </a:t>
            </a:r>
            <a:r>
              <a:rPr lang="en-US" sz="2000" b="1" dirty="0" err="1">
                <a:solidFill>
                  <a:srgbClr val="023B59"/>
                </a:solidFill>
              </a:rPr>
              <a:t>gastronomía</a:t>
            </a:r>
            <a:r>
              <a:rPr lang="en-US" sz="2000" b="1" dirty="0">
                <a:solidFill>
                  <a:srgbClr val="023B59"/>
                </a:solidFill>
              </a:rPr>
              <a:t>, </a:t>
            </a:r>
            <a:r>
              <a:rPr lang="en-US" sz="2000" b="1" dirty="0" err="1">
                <a:solidFill>
                  <a:srgbClr val="023B59"/>
                </a:solidFill>
              </a:rPr>
              <a:t>patrimonio</a:t>
            </a:r>
            <a:r>
              <a:rPr lang="en-US" sz="2000" b="1" dirty="0">
                <a:solidFill>
                  <a:srgbClr val="023B59"/>
                </a:solidFill>
              </a:rPr>
              <a:t> cultural, </a:t>
            </a:r>
            <a:r>
              <a:rPr lang="en-US" sz="2000" b="1" dirty="0" err="1">
                <a:solidFill>
                  <a:srgbClr val="023B59"/>
                </a:solidFill>
              </a:rPr>
              <a:t>deportes</a:t>
            </a:r>
            <a:r>
              <a:rPr lang="en-US" sz="2000" b="1" dirty="0">
                <a:solidFill>
                  <a:srgbClr val="023B59"/>
                </a:solidFill>
              </a:rPr>
              <a:t> de </a:t>
            </a:r>
            <a:r>
              <a:rPr lang="en-US" sz="2000" b="1" dirty="0" err="1">
                <a:solidFill>
                  <a:srgbClr val="023B59"/>
                </a:solidFill>
              </a:rPr>
              <a:t>aventura</a:t>
            </a:r>
            <a:r>
              <a:rPr lang="en-US" sz="2000" b="1" dirty="0">
                <a:solidFill>
                  <a:srgbClr val="023B59"/>
                </a:solidFill>
              </a:rPr>
              <a:t>, </a:t>
            </a:r>
            <a:r>
              <a:rPr lang="en-US" sz="2000" b="1" dirty="0" err="1" smtClean="0">
                <a:solidFill>
                  <a:srgbClr val="023B59"/>
                </a:solidFill>
              </a:rPr>
              <a:t>senderismo</a:t>
            </a:r>
            <a:endParaRPr lang="en-US" sz="2000" b="1" dirty="0" smtClean="0">
              <a:solidFill>
                <a:srgbClr val="023B59"/>
              </a:solidFill>
            </a:endParaRPr>
          </a:p>
          <a:p>
            <a:pPr>
              <a:defRPr/>
            </a:pPr>
            <a:endParaRPr lang="en-US" sz="2000" b="1" dirty="0">
              <a:solidFill>
                <a:srgbClr val="023B5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2000" b="1" dirty="0" err="1">
                <a:solidFill>
                  <a:srgbClr val="023B59"/>
                </a:solidFill>
              </a:rPr>
              <a:t>Diversidade</a:t>
            </a:r>
            <a:r>
              <a:rPr lang="en-US" sz="2000" b="1" dirty="0">
                <a:solidFill>
                  <a:srgbClr val="023B59"/>
                </a:solidFill>
              </a:rPr>
              <a:t> de </a:t>
            </a:r>
            <a:r>
              <a:rPr lang="en-US" sz="2000" b="1" dirty="0" err="1">
                <a:solidFill>
                  <a:srgbClr val="6DC5D7"/>
                </a:solidFill>
              </a:rPr>
              <a:t>públicos</a:t>
            </a:r>
            <a:r>
              <a:rPr lang="en-US" sz="2000" b="1" dirty="0">
                <a:solidFill>
                  <a:srgbClr val="6DC5D7"/>
                </a:solidFill>
              </a:rPr>
              <a:t> </a:t>
            </a:r>
            <a:r>
              <a:rPr lang="en-US" sz="2000" b="1" dirty="0" err="1">
                <a:solidFill>
                  <a:srgbClr val="6DC5D7"/>
                </a:solidFill>
              </a:rPr>
              <a:t>objetivos</a:t>
            </a:r>
            <a:r>
              <a:rPr lang="en-US" sz="2000" b="1" dirty="0">
                <a:solidFill>
                  <a:srgbClr val="023B59"/>
                </a:solidFill>
              </a:rPr>
              <a:t>: </a:t>
            </a:r>
            <a:r>
              <a:rPr lang="en-US" sz="2000" b="1" dirty="0" err="1">
                <a:solidFill>
                  <a:srgbClr val="023B59"/>
                </a:solidFill>
              </a:rPr>
              <a:t>jóvenes</a:t>
            </a:r>
            <a:r>
              <a:rPr lang="en-US" sz="2000" b="1" dirty="0">
                <a:solidFill>
                  <a:srgbClr val="023B59"/>
                </a:solidFill>
              </a:rPr>
              <a:t>, </a:t>
            </a:r>
            <a:r>
              <a:rPr lang="en-US" sz="2000" b="1" dirty="0" err="1">
                <a:solidFill>
                  <a:srgbClr val="023B59"/>
                </a:solidFill>
              </a:rPr>
              <a:t>turismo</a:t>
            </a:r>
            <a:r>
              <a:rPr lang="en-US" sz="2000" b="1" dirty="0">
                <a:solidFill>
                  <a:srgbClr val="023B59"/>
                </a:solidFill>
              </a:rPr>
              <a:t> </a:t>
            </a:r>
            <a:r>
              <a:rPr lang="en-US" sz="2000" b="1" dirty="0" err="1">
                <a:solidFill>
                  <a:srgbClr val="023B59"/>
                </a:solidFill>
              </a:rPr>
              <a:t>activo</a:t>
            </a:r>
            <a:r>
              <a:rPr lang="en-US" sz="2000" b="1" dirty="0">
                <a:solidFill>
                  <a:srgbClr val="023B59"/>
                </a:solidFill>
              </a:rPr>
              <a:t>, </a:t>
            </a:r>
            <a:r>
              <a:rPr lang="en-US" sz="2000" b="1" dirty="0" err="1">
                <a:solidFill>
                  <a:srgbClr val="023B59"/>
                </a:solidFill>
              </a:rPr>
              <a:t>turismo</a:t>
            </a:r>
            <a:r>
              <a:rPr lang="en-US" sz="2000" b="1" dirty="0">
                <a:solidFill>
                  <a:srgbClr val="023B59"/>
                </a:solidFill>
              </a:rPr>
              <a:t> de </a:t>
            </a:r>
            <a:r>
              <a:rPr lang="en-US" sz="2000" b="1" dirty="0" err="1">
                <a:solidFill>
                  <a:srgbClr val="023B59"/>
                </a:solidFill>
              </a:rPr>
              <a:t>naturaleza</a:t>
            </a:r>
            <a:r>
              <a:rPr lang="en-US" sz="2000" b="1" dirty="0">
                <a:solidFill>
                  <a:srgbClr val="023B59"/>
                </a:solidFill>
              </a:rPr>
              <a:t>, </a:t>
            </a:r>
            <a:r>
              <a:rPr lang="en-US" sz="2000" b="1" dirty="0" err="1">
                <a:solidFill>
                  <a:srgbClr val="023B59"/>
                </a:solidFill>
              </a:rPr>
              <a:t>sénior</a:t>
            </a:r>
            <a:endParaRPr lang="en-US" sz="2000" b="1" dirty="0">
              <a:solidFill>
                <a:srgbClr val="023B59"/>
              </a:solidFill>
            </a:endParaRPr>
          </a:p>
          <a:p>
            <a:pPr>
              <a:defRPr/>
            </a:pPr>
            <a:endParaRPr lang="en-US" sz="2000" b="1" dirty="0">
              <a:solidFill>
                <a:srgbClr val="023B59"/>
              </a:solidFill>
            </a:endParaRPr>
          </a:p>
          <a:p>
            <a:pPr>
              <a:defRPr/>
            </a:pPr>
            <a:endParaRPr lang="en-US" b="1" dirty="0">
              <a:solidFill>
                <a:srgbClr val="009FE1"/>
              </a:solidFill>
            </a:endParaRPr>
          </a:p>
          <a:p>
            <a:pPr>
              <a:defRPr/>
            </a:pPr>
            <a:endParaRPr lang="en-US" b="1" dirty="0">
              <a:solidFill>
                <a:srgbClr val="62D0DE"/>
              </a:solidFill>
            </a:endParaRPr>
          </a:p>
          <a:p>
            <a:endParaRPr lang="en-U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3922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74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0" y="1798756"/>
            <a:ext cx="4899546" cy="359244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43"/>
          <a:stretch/>
        </p:blipFill>
        <p:spPr>
          <a:xfrm>
            <a:off x="4237487" y="1976177"/>
            <a:ext cx="7310814" cy="359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5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Manual Rio Minho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42464" r="23545" b="20524"/>
          <a:stretch/>
        </p:blipFill>
        <p:spPr>
          <a:xfrm>
            <a:off x="331305" y="980661"/>
            <a:ext cx="11388901" cy="418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7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28" b="12931"/>
          <a:stretch/>
        </p:blipFill>
        <p:spPr>
          <a:xfrm>
            <a:off x="-218941" y="-51515"/>
            <a:ext cx="12820550" cy="690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55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3958</TotalTime>
  <Words>155</Words>
  <Application>Microsoft Office PowerPoint</Application>
  <PresentationFormat>Panorámica</PresentationFormat>
  <Paragraphs>41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</vt:lpstr>
      <vt:lpstr>Calibri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Deputación Provincial de Pontevedra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María Pilar Vence Santorum</dc:creator>
  <cp:lastModifiedBy>María Pilar Vence Santorum</cp:lastModifiedBy>
  <cp:revision>103</cp:revision>
  <cp:lastPrinted>2019-01-30T13:49:02Z</cp:lastPrinted>
  <dcterms:created xsi:type="dcterms:W3CDTF">2019-01-30T10:08:21Z</dcterms:created>
  <dcterms:modified xsi:type="dcterms:W3CDTF">2019-11-21T01:03:51Z</dcterms:modified>
</cp:coreProperties>
</file>