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5"/>
    <p:sldMasterId id="2147483795" r:id="rId6"/>
    <p:sldMasterId id="2147483807" r:id="rId7"/>
  </p:sldMasterIdLst>
  <p:notesMasterIdLst>
    <p:notesMasterId r:id="rId25"/>
  </p:notesMasterIdLst>
  <p:sldIdLst>
    <p:sldId id="286" r:id="rId8"/>
    <p:sldId id="649" r:id="rId9"/>
    <p:sldId id="606" r:id="rId10"/>
    <p:sldId id="652" r:id="rId11"/>
    <p:sldId id="605" r:id="rId12"/>
    <p:sldId id="603" r:id="rId13"/>
    <p:sldId id="607" r:id="rId14"/>
    <p:sldId id="604" r:id="rId15"/>
    <p:sldId id="608" r:id="rId16"/>
    <p:sldId id="562" r:id="rId17"/>
    <p:sldId id="634" r:id="rId18"/>
    <p:sldId id="655" r:id="rId19"/>
    <p:sldId id="653" r:id="rId20"/>
    <p:sldId id="587" r:id="rId21"/>
    <p:sldId id="613" r:id="rId22"/>
    <p:sldId id="583" r:id="rId23"/>
    <p:sldId id="656" r:id="rId2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jandra Muñoz" initials="AM" lastIdx="1" clrIdx="0"/>
  <p:cmAuthor id="2" name="Jose Manuel Requena" initials="JMR" lastIdx="0" clrIdx="1">
    <p:extLst>
      <p:ext uri="{19B8F6BF-5375-455C-9EA6-DF929625EA0E}">
        <p15:presenceInfo xmlns:p15="http://schemas.microsoft.com/office/powerpoint/2012/main" userId="Jose Manuel Requ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2" autoAdjust="0"/>
    <p:restoredTop sz="94280" autoAdjust="0"/>
  </p:normalViewPr>
  <p:slideViewPr>
    <p:cSldViewPr snapToGrid="0">
      <p:cViewPr varScale="1">
        <p:scale>
          <a:sx n="108" d="100"/>
          <a:sy n="108" d="100"/>
        </p:scale>
        <p:origin x="2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C6A45-8357-4588-B491-911C425869ED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3FC09-3050-41C1-8D4C-94C16CEBAB1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1480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E2B5-041E-44E0-9499-AA922E2B221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7029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E2B5-041E-44E0-9499-AA922E2B221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97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E2B5-041E-44E0-9499-AA922E2B2213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9539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E2B5-041E-44E0-9499-AA922E2B2213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056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E2B5-041E-44E0-9499-AA922E2B2213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150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E2B5-041E-44E0-9499-AA922E2B2213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3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9E2B5-041E-44E0-9499-AA922E2B2213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6745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746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25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303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124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08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876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180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9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4019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5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9762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880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522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182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574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123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9405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052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076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839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35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427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49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54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8815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61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11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56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8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88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830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06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8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50EBA23-2D51-45D4-90F7-5850F6BB90D3}" type="datetimeFigureOut">
              <a:rPr lang="es-ES" smtClean="0"/>
              <a:pPr/>
              <a:t>19/11/2019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ED2D7-8B84-4163-AED1-56FDAFC4AE6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963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napoctep.eu/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4352" y="5205026"/>
            <a:ext cx="12192000" cy="175397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1949" y="4137647"/>
            <a:ext cx="3577005" cy="132335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</a:t>
            </a:r>
            <a:endParaRPr lang="es-ES" sz="32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endParaRPr lang="es-ES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5611374" y="5054551"/>
            <a:ext cx="6425727" cy="1753974"/>
          </a:xfrm>
          <a:prstGeom prst="rect">
            <a:avLst/>
          </a:prstGeom>
        </p:spPr>
        <p:txBody>
          <a:bodyPr vert="horz" wrap="square" lIns="91406" tIns="45703" rIns="91406" bIns="45703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_tradnl" b="1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Nuno POMAR </a:t>
            </a:r>
            <a:r>
              <a:rPr lang="es-ES_tradnl" dirty="0">
                <a:solidFill>
                  <a:schemeClr val="bg1"/>
                </a:solidFill>
                <a:latin typeface="+mj-lt"/>
                <a:ea typeface="+mj-ea"/>
                <a:cs typeface="Arial" pitchFamily="34" charset="0"/>
              </a:rPr>
              <a:t>(</a:t>
            </a:r>
            <a:r>
              <a:rPr lang="es-ES_tradnl" dirty="0">
                <a:solidFill>
                  <a:schemeClr val="bg1"/>
                </a:solidFill>
                <a:latin typeface="+mj-lt"/>
                <a:cs typeface="Arial" pitchFamily="34" charset="0"/>
              </a:rPr>
              <a:t>CIM-COIMBRA)</a:t>
            </a:r>
          </a:p>
          <a:p>
            <a:pPr>
              <a:spcBef>
                <a:spcPct val="0"/>
              </a:spcBef>
            </a:pPr>
            <a:r>
              <a:rPr lang="es-ES_tradnl" dirty="0">
                <a:solidFill>
                  <a:schemeClr val="bg1"/>
                </a:solidFill>
                <a:latin typeface="+mj-lt"/>
                <a:cs typeface="Arial" pitchFamily="34" charset="0"/>
              </a:rPr>
              <a:t>nuno.pomar@cim-regiaodecoimbra.pt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15805" y="3320742"/>
            <a:ext cx="428735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GB" sz="2400" b="1" dirty="0">
                <a:solidFill>
                  <a:schemeClr val="accent1"/>
                </a:solidFill>
              </a:rPr>
              <a:t>Badajoz (</a:t>
            </a:r>
            <a:r>
              <a:rPr lang="en-GB" sz="2400" b="1" dirty="0" err="1">
                <a:solidFill>
                  <a:schemeClr val="accent1"/>
                </a:solidFill>
              </a:rPr>
              <a:t>España</a:t>
            </a:r>
            <a:r>
              <a:rPr lang="en-GB" sz="2400" b="1" dirty="0">
                <a:solidFill>
                  <a:schemeClr val="accent1"/>
                </a:solidFill>
              </a:rPr>
              <a:t>), 21.11.2019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0" y="5347010"/>
            <a:ext cx="291662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2000" b="1" dirty="0"/>
              <a:t>0700_NAPOCTEP_3_P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76739" y="2287255"/>
            <a:ext cx="111654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s-ES" sz="4000" b="1" i="1" dirty="0">
                <a:solidFill>
                  <a:schemeClr val="accent1"/>
                </a:solidFill>
              </a:rPr>
              <a:t>Proyecto NAPOCTEP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4352" y="5807874"/>
            <a:ext cx="42721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it-IT" b="1" dirty="0">
                <a:solidFill>
                  <a:schemeClr val="bg1"/>
                </a:solidFill>
                <a:ea typeface="Corbel" charset="0"/>
                <a:cs typeface="Corbel" charset="0"/>
              </a:rPr>
              <a:t>Proyecto financiado por el fondo FEDER Programa INTERREG POCTEP 2014-2020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183C93D-FB81-458E-88EF-43DC14DF6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623" y="356297"/>
            <a:ext cx="6358754" cy="1723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40D480-176D-422E-9D88-7F97ECAE4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31" y="3788058"/>
            <a:ext cx="11165487" cy="132228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65DDAB-6E79-40AE-92D6-821E39695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36656"/>
            <a:ext cx="12192000" cy="318779"/>
          </a:xfrm>
          <a:prstGeom prst="rect">
            <a:avLst/>
          </a:prstGeom>
        </p:spPr>
      </p:pic>
      <p:pic>
        <p:nvPicPr>
          <p:cNvPr id="14" name="0 Imagen">
            <a:extLst>
              <a:ext uri="{FF2B5EF4-FFF2-40B4-BE49-F238E27FC236}">
                <a16:creationId xmlns:a16="http://schemas.microsoft.com/office/drawing/2014/main" id="{E1DCD76D-A9D7-40F6-B0EB-D0B237DD169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317"/>
          <a:stretch/>
        </p:blipFill>
        <p:spPr bwMode="auto">
          <a:xfrm>
            <a:off x="14352" y="-18703"/>
            <a:ext cx="12177648" cy="477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0 Imagen">
            <a:extLst>
              <a:ext uri="{FF2B5EF4-FFF2-40B4-BE49-F238E27FC236}">
                <a16:creationId xmlns:a16="http://schemas.microsoft.com/office/drawing/2014/main" id="{22AABF74-C806-4962-A1B2-E3234C1A12C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317"/>
          <a:stretch/>
        </p:blipFill>
        <p:spPr bwMode="auto">
          <a:xfrm>
            <a:off x="0" y="4907641"/>
            <a:ext cx="12177648" cy="378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8628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805382" y="2782536"/>
            <a:ext cx="2766601" cy="1209278"/>
          </a:xfrm>
          <a:prstGeom prst="roundRect">
            <a:avLst/>
          </a:prstGeom>
          <a:gradFill>
            <a:gsLst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B2-</a:t>
            </a:r>
            <a:r>
              <a:rPr lang="pt-PT" dirty="0">
                <a:ea typeface="Calibri" panose="020F0502020204030204" pitchFamily="34" charset="0"/>
              </a:rPr>
              <a:t>CIM-BSE</a:t>
            </a:r>
          </a:p>
          <a:p>
            <a:pPr algn="ctr"/>
            <a:r>
              <a:rPr lang="pt-PT" dirty="0"/>
              <a:t>36.666,69 €</a:t>
            </a:r>
            <a:endParaRPr lang="es-ES" dirty="0"/>
          </a:p>
        </p:txBody>
      </p:sp>
      <p:sp>
        <p:nvSpPr>
          <p:cNvPr id="9" name="Rounded Rectangle 8"/>
          <p:cNvSpPr/>
          <p:nvPr/>
        </p:nvSpPr>
        <p:spPr>
          <a:xfrm>
            <a:off x="805383" y="1484332"/>
            <a:ext cx="2766601" cy="1081042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B1-CIM-CR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90.000,01 €</a:t>
            </a:r>
            <a:endParaRPr lang="en-GB" dirty="0"/>
          </a:p>
        </p:txBody>
      </p:sp>
      <p:sp>
        <p:nvSpPr>
          <p:cNvPr id="15" name="Rectangle 4"/>
          <p:cNvSpPr/>
          <p:nvPr/>
        </p:nvSpPr>
        <p:spPr>
          <a:xfrm>
            <a:off x="-6" y="-27412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952750" algn="ctr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it-IT" sz="3600" b="1" dirty="0">
                <a:latin typeface="+mj-lt"/>
                <a:ea typeface="Corbel" charset="0"/>
                <a:cs typeface="Corbel" charset="0"/>
              </a:rPr>
              <a:t>Presupuesto (del 01/01/2016 al 30/06/2021)</a:t>
            </a:r>
          </a:p>
        </p:txBody>
      </p:sp>
      <p:sp>
        <p:nvSpPr>
          <p:cNvPr id="17" name="Rounded Rectangle 8"/>
          <p:cNvSpPr/>
          <p:nvPr/>
        </p:nvSpPr>
        <p:spPr>
          <a:xfrm>
            <a:off x="805380" y="4120904"/>
            <a:ext cx="2766601" cy="1081042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PT" dirty="0">
                <a:ea typeface="Calibri" panose="020F0502020204030204" pitchFamily="34" charset="0"/>
              </a:rPr>
              <a:t>B3-TCP</a:t>
            </a:r>
          </a:p>
          <a:p>
            <a:pPr algn="ctr"/>
            <a:r>
              <a:rPr lang="pt-PT" dirty="0"/>
              <a:t>36.666,69 €</a:t>
            </a:r>
            <a:endParaRPr lang="en-GB" dirty="0"/>
          </a:p>
        </p:txBody>
      </p:sp>
      <p:sp>
        <p:nvSpPr>
          <p:cNvPr id="18" name="Rounded Rectangle 8"/>
          <p:cNvSpPr/>
          <p:nvPr/>
        </p:nvSpPr>
        <p:spPr>
          <a:xfrm>
            <a:off x="805380" y="5376619"/>
            <a:ext cx="2766601" cy="1081042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+mj-lt"/>
              </a:rPr>
              <a:t>B5- </a:t>
            </a:r>
            <a:r>
              <a:rPr lang="pt-PT" dirty="0">
                <a:ea typeface="Calibri" panose="020F0502020204030204" pitchFamily="34" charset="0"/>
              </a:rPr>
              <a:t>HLT</a:t>
            </a:r>
          </a:p>
          <a:p>
            <a:pPr algn="ctr"/>
            <a:r>
              <a:rPr lang="pt-PT" dirty="0"/>
              <a:t>36.666,69 €</a:t>
            </a:r>
            <a:endParaRPr lang="en-GB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775" y="2799100"/>
            <a:ext cx="4088440" cy="3058701"/>
          </a:xfrm>
          <a:prstGeom prst="rect">
            <a:avLst/>
          </a:prstGeom>
        </p:spPr>
      </p:pic>
      <p:sp>
        <p:nvSpPr>
          <p:cNvPr id="19" name="Rounded Rectangle 8"/>
          <p:cNvSpPr/>
          <p:nvPr/>
        </p:nvSpPr>
        <p:spPr>
          <a:xfrm>
            <a:off x="8620005" y="1456758"/>
            <a:ext cx="2766601" cy="1081042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ea typeface="Calibri" panose="020F0502020204030204" pitchFamily="34" charset="0"/>
              </a:rPr>
              <a:t>B6-FSIGLO</a:t>
            </a:r>
          </a:p>
          <a:p>
            <a:pPr algn="ctr"/>
            <a:r>
              <a:rPr lang="es-ES" dirty="0"/>
              <a:t>260.913,14 €</a:t>
            </a:r>
            <a:endParaRPr lang="en-GB" dirty="0"/>
          </a:p>
        </p:txBody>
      </p:sp>
      <p:sp>
        <p:nvSpPr>
          <p:cNvPr id="20" name="Rounded Rectangle 8"/>
          <p:cNvSpPr/>
          <p:nvPr/>
        </p:nvSpPr>
        <p:spPr>
          <a:xfrm>
            <a:off x="8620005" y="2799100"/>
            <a:ext cx="2766601" cy="1081042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ea typeface="Calibri" panose="020F0502020204030204" pitchFamily="34" charset="0"/>
              </a:rPr>
              <a:t>B7-FSMRPH</a:t>
            </a:r>
          </a:p>
          <a:p>
            <a:pPr algn="ctr"/>
            <a:r>
              <a:rPr lang="es-ES" dirty="0"/>
              <a:t>92.252,13 €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389A7EF-1233-4B15-81E9-CA9D73E153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  <p:sp>
        <p:nvSpPr>
          <p:cNvPr id="23" name="Rounded Rectangle 8">
            <a:extLst>
              <a:ext uri="{FF2B5EF4-FFF2-40B4-BE49-F238E27FC236}">
                <a16:creationId xmlns:a16="http://schemas.microsoft.com/office/drawing/2014/main" id="{C6C5BE5F-62B3-4CE7-A1FF-875FEE4D3FCF}"/>
              </a:ext>
            </a:extLst>
          </p:cNvPr>
          <p:cNvSpPr/>
          <p:nvPr/>
        </p:nvSpPr>
        <p:spPr>
          <a:xfrm>
            <a:off x="8620005" y="4084046"/>
            <a:ext cx="2766601" cy="1081042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B8-FINNOVA</a:t>
            </a:r>
          </a:p>
          <a:p>
            <a:pPr algn="ctr"/>
            <a:r>
              <a:rPr lang="es-ES" dirty="0"/>
              <a:t>129.7222,23 €</a:t>
            </a:r>
          </a:p>
        </p:txBody>
      </p:sp>
      <p:sp>
        <p:nvSpPr>
          <p:cNvPr id="24" name="Rounded Rectangle 8">
            <a:extLst>
              <a:ext uri="{FF2B5EF4-FFF2-40B4-BE49-F238E27FC236}">
                <a16:creationId xmlns:a16="http://schemas.microsoft.com/office/drawing/2014/main" id="{8160FC0B-2279-4D33-B57F-4B37F9715A93}"/>
              </a:ext>
            </a:extLst>
          </p:cNvPr>
          <p:cNvSpPr/>
          <p:nvPr/>
        </p:nvSpPr>
        <p:spPr>
          <a:xfrm>
            <a:off x="8620005" y="5351574"/>
            <a:ext cx="2766601" cy="1081042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/>
              <a:t>B9-SEGITTUR</a:t>
            </a:r>
          </a:p>
          <a:p>
            <a:pPr algn="ctr"/>
            <a:r>
              <a:rPr lang="es-ES" dirty="0"/>
              <a:t>27.340,70 €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D2B2021F-0DF2-468B-8697-61A35D548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61706"/>
            <a:ext cx="12192000" cy="3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17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/>
          <p:nvPr/>
        </p:nvSpPr>
        <p:spPr>
          <a:xfrm>
            <a:off x="0" y="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3238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it-IT" sz="3600" b="1" dirty="0">
                <a:latin typeface="+mj-lt"/>
                <a:ea typeface="Corbel" charset="0"/>
                <a:cs typeface="Corbel" charset="0"/>
              </a:rPr>
              <a:t>WEB DEL PROYECTO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6237F3B-F13B-4385-929B-6A6455CC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B56DD5D-23EC-4D46-99E0-17D3B9851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63" y="2028213"/>
            <a:ext cx="10013430" cy="464224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A13F35B-5FBA-4F93-A1B1-D593938024A1}"/>
              </a:ext>
            </a:extLst>
          </p:cNvPr>
          <p:cNvSpPr/>
          <p:nvPr/>
        </p:nvSpPr>
        <p:spPr>
          <a:xfrm>
            <a:off x="969363" y="1451569"/>
            <a:ext cx="40223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>
                <a:hlinkClick r:id="rId5"/>
              </a:rPr>
              <a:t>http://napoctep.eu/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34626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/>
          <p:nvPr/>
        </p:nvSpPr>
        <p:spPr>
          <a:xfrm>
            <a:off x="0" y="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3238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pt-PT" sz="3600" b="1" dirty="0"/>
              <a:t>Apresentação Pública do projeto NAPOCTEP</a:t>
            </a:r>
            <a:br>
              <a:rPr lang="pt-PT" sz="3600" dirty="0"/>
            </a:br>
            <a:r>
              <a:rPr lang="pt-PT" sz="3600" b="1" dirty="0" err="1"/>
              <a:t>Presentación</a:t>
            </a:r>
            <a:r>
              <a:rPr lang="pt-PT" sz="3600" b="1" dirty="0"/>
              <a:t> Pública </a:t>
            </a:r>
            <a:r>
              <a:rPr lang="pt-PT" sz="3600" b="1" dirty="0" err="1"/>
              <a:t>del</a:t>
            </a:r>
            <a:r>
              <a:rPr lang="pt-PT" sz="3600" b="1" dirty="0"/>
              <a:t> </a:t>
            </a:r>
            <a:r>
              <a:rPr lang="pt-PT" sz="3600" b="1" dirty="0" err="1"/>
              <a:t>proyecto</a:t>
            </a:r>
            <a:r>
              <a:rPr lang="pt-PT" sz="3600" b="1" dirty="0"/>
              <a:t> NAPOCTEP</a:t>
            </a:r>
            <a:endParaRPr lang="it-IT" sz="3600" b="1" dirty="0"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6237F3B-F13B-4385-929B-6A6455CC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32B55A4-3315-4875-B122-8019B2BD82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090" y="1338118"/>
            <a:ext cx="7307061" cy="4262452"/>
          </a:xfrm>
          <a:prstGeom prst="rect">
            <a:avLst/>
          </a:prstGeom>
        </p:spPr>
      </p:pic>
      <p:pic>
        <p:nvPicPr>
          <p:cNvPr id="7" name="Imagen 4">
            <a:extLst>
              <a:ext uri="{FF2B5EF4-FFF2-40B4-BE49-F238E27FC236}">
                <a16:creationId xmlns:a16="http://schemas.microsoft.com/office/drawing/2014/main" id="{4B16642E-3113-43A3-A0D3-40453DBE69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240" y="1338118"/>
            <a:ext cx="4220391" cy="551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77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/>
          <p:nvPr/>
        </p:nvSpPr>
        <p:spPr>
          <a:xfrm>
            <a:off x="0" y="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043238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pt-PT" sz="3600" b="1" dirty="0"/>
              <a:t>Apresentação Pública do projeto NAPOCTEP</a:t>
            </a:r>
            <a:br>
              <a:rPr lang="pt-PT" sz="3600" dirty="0"/>
            </a:br>
            <a:r>
              <a:rPr lang="pt-PT" sz="3600" b="1" dirty="0" err="1"/>
              <a:t>Presentación</a:t>
            </a:r>
            <a:r>
              <a:rPr lang="pt-PT" sz="3600" b="1" dirty="0"/>
              <a:t> Pública </a:t>
            </a:r>
            <a:r>
              <a:rPr lang="pt-PT" sz="3600" b="1" dirty="0" err="1"/>
              <a:t>del</a:t>
            </a:r>
            <a:r>
              <a:rPr lang="pt-PT" sz="3600" b="1" dirty="0"/>
              <a:t> </a:t>
            </a:r>
            <a:r>
              <a:rPr lang="pt-PT" sz="3600" b="1" dirty="0" err="1"/>
              <a:t>proyecto</a:t>
            </a:r>
            <a:r>
              <a:rPr lang="pt-PT" sz="3600" b="1" dirty="0"/>
              <a:t> NAPOCTEP</a:t>
            </a:r>
            <a:endParaRPr lang="it-IT" sz="3600" b="1" dirty="0"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6237F3B-F13B-4385-929B-6A6455CC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A10298B-8B91-4546-B29A-C6E0CF5CD5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8" y="1281914"/>
            <a:ext cx="4083729" cy="176812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811FB72-D8EF-4E8D-9D1F-550A653E29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98" y="3728375"/>
            <a:ext cx="3844031" cy="294208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D42770E-2E4B-4E16-8E44-0ABA0AB168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249" y="3966654"/>
            <a:ext cx="5140171" cy="289134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773B4E7-F505-4ED7-8AA8-150D12B1E4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503" y="1281915"/>
            <a:ext cx="5036598" cy="283308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38E3C6B5-EA0C-464F-B4E9-C783DE82B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6628" y="1262749"/>
            <a:ext cx="4110313" cy="246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472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/>
          <p:nvPr/>
        </p:nvSpPr>
        <p:spPr>
          <a:xfrm>
            <a:off x="0" y="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it-IT" sz="3600" b="1" dirty="0">
                <a:latin typeface="+mj-lt"/>
                <a:ea typeface="Corbel" charset="0"/>
                <a:cs typeface="Corbel" charset="0"/>
              </a:rPr>
              <a:t>OBJETIVO GENERAL E INDICADORES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DF18F1A-88B2-4A27-93FD-B0E5DFD3B895}"/>
              </a:ext>
            </a:extLst>
          </p:cNvPr>
          <p:cNvSpPr/>
          <p:nvPr/>
        </p:nvSpPr>
        <p:spPr>
          <a:xfrm>
            <a:off x="212047" y="1539137"/>
            <a:ext cx="1541802" cy="331698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FdC, pág. 24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226FDB5-3458-43CC-8529-FE7AB648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603" y="1456758"/>
            <a:ext cx="8419048" cy="511428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E2643807-C6AC-4D9A-BA65-EFE5310A8620}"/>
              </a:ext>
            </a:extLst>
          </p:cNvPr>
          <p:cNvSpPr/>
          <p:nvPr/>
        </p:nvSpPr>
        <p:spPr>
          <a:xfrm>
            <a:off x="1873769" y="2051139"/>
            <a:ext cx="5981077" cy="871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204D26-1961-4C4C-AEE2-8B8993309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64" y="2104033"/>
            <a:ext cx="933333" cy="8190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9B4066-3F4F-4F3D-AD2B-0694ACC95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52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/>
          <p:nvPr/>
        </p:nvSpPr>
        <p:spPr>
          <a:xfrm>
            <a:off x="0" y="0"/>
            <a:ext cx="12192000" cy="127645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63850" algn="ctr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it-IT" sz="3600" b="1" dirty="0">
                <a:latin typeface="+mj-lt"/>
                <a:ea typeface="Corbel" charset="0"/>
                <a:cs typeface="Corbel" charset="0"/>
              </a:rPr>
              <a:t>INDICADORES DE PRODUCTIVIDAD Y RESULTADO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4A8FDAC-CA02-4B0B-916E-AB4797004006}"/>
              </a:ext>
            </a:extLst>
          </p:cNvPr>
          <p:cNvSpPr/>
          <p:nvPr/>
        </p:nvSpPr>
        <p:spPr>
          <a:xfrm>
            <a:off x="212047" y="1539137"/>
            <a:ext cx="1541802" cy="331698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FdC, pág. 59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0D762D-F0C7-41F3-9854-EC331E6AA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D2C8E6C-6EC9-41FB-BDBF-DAA275ECB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541" y="1276454"/>
            <a:ext cx="4085714" cy="5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67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/>
          <p:nvPr/>
        </p:nvSpPr>
        <p:spPr>
          <a:xfrm>
            <a:off x="0" y="0"/>
            <a:ext cx="12192000" cy="127645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it-IT" sz="3600" b="1" dirty="0">
                <a:latin typeface="+mj-lt"/>
                <a:ea typeface="Corbel" charset="0"/>
                <a:cs typeface="Corbel" charset="0"/>
              </a:rPr>
              <a:t>OBJETIVOS ESPECIFICOS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45731F9-C716-494A-95F0-6085C0ECB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74" y="1469638"/>
            <a:ext cx="9555004" cy="3282244"/>
          </a:xfrm>
          <a:prstGeom prst="rect">
            <a:avLst/>
          </a:prstGeom>
        </p:spPr>
      </p:pic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4A8FDAC-CA02-4B0B-916E-AB4797004006}"/>
              </a:ext>
            </a:extLst>
          </p:cNvPr>
          <p:cNvSpPr/>
          <p:nvPr/>
        </p:nvSpPr>
        <p:spPr>
          <a:xfrm>
            <a:off x="212047" y="1539137"/>
            <a:ext cx="1541802" cy="331698"/>
          </a:xfrm>
          <a:prstGeom prst="roundRect">
            <a:avLst/>
          </a:prstGeom>
          <a:gradFill>
            <a:gsLst>
              <a:gs pos="0">
                <a:schemeClr val="accent5">
                  <a:tint val="96000"/>
                  <a:lumMod val="100000"/>
                </a:schemeClr>
              </a:gs>
              <a:gs pos="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dirty="0">
                <a:solidFill>
                  <a:schemeClr val="bg1"/>
                </a:solidFill>
                <a:latin typeface="+mj-lt"/>
              </a:rPr>
              <a:t>FdC, pág. 2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20D762D-F0C7-41F3-9854-EC331E6AA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3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RECREACION2014 292.jpg"/>
          <p:cNvPicPr>
            <a:picLocks noChangeAspect="1"/>
          </p:cNvPicPr>
          <p:nvPr/>
        </p:nvPicPr>
        <p:blipFill>
          <a:blip r:embed="rId2" cstate="print"/>
          <a:srcRect t="14127" b="10421"/>
          <a:stretch>
            <a:fillRect/>
          </a:stretch>
        </p:blipFill>
        <p:spPr>
          <a:xfrm>
            <a:off x="0" y="0"/>
            <a:ext cx="12192000" cy="689949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5277" y="752169"/>
            <a:ext cx="8362336" cy="634180"/>
          </a:xfrm>
          <a:solidFill>
            <a:schemeClr val="accent6">
              <a:lumMod val="75000"/>
              <a:alpha val="67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MUCHAS GRACIAS / MUITO OBRIGADO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856272" y="1761188"/>
            <a:ext cx="6626941" cy="646331"/>
          </a:xfrm>
          <a:prstGeom prst="rect">
            <a:avLst/>
          </a:prstGeom>
          <a:solidFill>
            <a:schemeClr val="accent6">
              <a:lumMod val="75000"/>
              <a:alpha val="67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s-ES_tradnl" b="1" dirty="0" err="1">
                <a:solidFill>
                  <a:schemeClr val="bg1"/>
                </a:solidFill>
                <a:cs typeface="Arial" pitchFamily="34" charset="0"/>
              </a:rPr>
              <a:t>Nuno</a:t>
            </a:r>
            <a:r>
              <a:rPr lang="es-ES_tradnl" b="1" dirty="0">
                <a:solidFill>
                  <a:schemeClr val="bg1"/>
                </a:solidFill>
                <a:cs typeface="Arial" pitchFamily="34" charset="0"/>
              </a:rPr>
              <a:t> POMAR </a:t>
            </a:r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(CIM-COIMBRA)</a:t>
            </a:r>
          </a:p>
          <a:p>
            <a:pPr>
              <a:spcBef>
                <a:spcPct val="0"/>
              </a:spcBef>
            </a:pPr>
            <a:r>
              <a:rPr lang="es-ES_tradnl" dirty="0">
                <a:solidFill>
                  <a:schemeClr val="bg1"/>
                </a:solidFill>
                <a:cs typeface="Arial" pitchFamily="34" charset="0"/>
              </a:rPr>
              <a:t>nuno.pomar@cim-regiaodecoimbra.pt</a:t>
            </a:r>
          </a:p>
        </p:txBody>
      </p:sp>
      <p:pic>
        <p:nvPicPr>
          <p:cNvPr id="6" name="0 Imagen">
            <a:extLst>
              <a:ext uri="{FF2B5EF4-FFF2-40B4-BE49-F238E27FC236}">
                <a16:creationId xmlns:a16="http://schemas.microsoft.com/office/drawing/2014/main" id="{E1DCD76D-A9D7-40F6-B0EB-D0B237DD1696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317"/>
          <a:stretch/>
        </p:blipFill>
        <p:spPr bwMode="auto">
          <a:xfrm>
            <a:off x="14352" y="-18703"/>
            <a:ext cx="12177648" cy="477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pt-PT" sz="3600" dirty="0"/>
              <a:t> </a:t>
            </a:r>
            <a:r>
              <a:rPr lang="pt-PT" sz="3600" dirty="0" err="1"/>
              <a:t>Presentación</a:t>
            </a:r>
            <a:r>
              <a:rPr lang="pt-PT" sz="3600" dirty="0"/>
              <a:t> </a:t>
            </a:r>
            <a:r>
              <a:rPr lang="pt-PT" sz="3600" dirty="0" err="1"/>
              <a:t>Proyecto</a:t>
            </a:r>
            <a:r>
              <a:rPr lang="pt-PT" sz="3600" dirty="0"/>
              <a:t> NAPOCTEP</a:t>
            </a:r>
            <a:endParaRPr lang="it-IT" sz="36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24464" y="1216852"/>
            <a:ext cx="11867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- El proyecto se enmarca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2ª Convocatoria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POCTEP (España-Portugal)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sobre turismo cultural, y seguirá el amplio legado de la Guerra de la Independencia en las regiones Centro de Portugal y Castilla y León</a:t>
            </a:r>
          </a:p>
          <a:p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El objetivo que se persigue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 convertir el patrimonio de la época de las invasiones francesas en un producto turístico de calidad y sostenible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que pueda crear riqueza y empleo en zonas castellano-leonesas y del centro de Portugal amenazadas por la despoblación y el envejecimiento</a:t>
            </a:r>
          </a:p>
          <a:p>
            <a:pPr>
              <a:buFontTx/>
              <a:buChar char="-"/>
            </a:pP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Se trata de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proyecto transfronterizo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implementado por un consorcio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8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socios españoles y portugueses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just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cuenta con un presupuesto total de </a:t>
            </a:r>
          </a:p>
          <a:p>
            <a:pPr algn="just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711.000 euros y dos años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para ejecutarse</a:t>
            </a:r>
          </a:p>
          <a:p>
            <a:endParaRPr lang="es-ES" sz="2400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/>
          <a:srcRect t="9258" b="5143"/>
          <a:stretch>
            <a:fillRect/>
          </a:stretch>
        </p:blipFill>
        <p:spPr>
          <a:xfrm>
            <a:off x="6636774" y="4371416"/>
            <a:ext cx="5555226" cy="24865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indent="0" algn="ctr">
              <a:lnSpc>
                <a:spcPct val="107000"/>
              </a:lnSpc>
              <a:spcAft>
                <a:spcPts val="0"/>
              </a:spcAft>
            </a:pPr>
            <a:r>
              <a:rPr lang="pt-PT" sz="3600" dirty="0"/>
              <a:t>         </a:t>
            </a:r>
            <a:r>
              <a:rPr lang="pt-PT" sz="3600" dirty="0" err="1"/>
              <a:t>Presentación</a:t>
            </a:r>
            <a:r>
              <a:rPr lang="pt-PT" sz="3600" dirty="0"/>
              <a:t> </a:t>
            </a:r>
            <a:r>
              <a:rPr lang="pt-PT" sz="3600" dirty="0" err="1"/>
              <a:t>Proyecto</a:t>
            </a:r>
            <a:r>
              <a:rPr lang="pt-PT" sz="3600" dirty="0"/>
              <a:t> NAPOCTEP</a:t>
            </a:r>
          </a:p>
        </p:txBody>
      </p:sp>
      <p:pic>
        <p:nvPicPr>
          <p:cNvPr id="6" name="209715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r="909"/>
          <a:stretch>
            <a:fillRect/>
          </a:stretch>
        </p:blipFill>
        <p:spPr>
          <a:xfrm>
            <a:off x="5907856" y="1224117"/>
            <a:ext cx="6284144" cy="563388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06478" y="1312606"/>
            <a:ext cx="55601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Castilla  y  León  y  la  región  Centro  de  Portugal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atesoran un impresionante patrimonio relacionado </a:t>
            </a:r>
          </a:p>
          <a:p>
            <a:pPr algn="just"/>
            <a:r>
              <a:rPr lang="es-ES" dirty="0">
                <a:latin typeface="Arial" pitchFamily="34" charset="0"/>
                <a:cs typeface="Arial" pitchFamily="34" charset="0"/>
              </a:rPr>
              <a:t>con la época napoleónica. Ambas regiones fronterizas sufrieron el ir y venir de los ejércitos francés y aliado y vieron pasar al propio Napoleón, Wellington y personajes como el Empecinado, el Cura Merino, etc.</a:t>
            </a:r>
          </a:p>
          <a:p>
            <a:pPr algn="just"/>
            <a:r>
              <a:rPr lang="es-ES" dirty="0" err="1">
                <a:latin typeface="Arial" pitchFamily="34" charset="0"/>
                <a:cs typeface="Arial" pitchFamily="34" charset="0"/>
              </a:rPr>
              <a:t>Linhas</a:t>
            </a:r>
            <a:r>
              <a:rPr lang="es-ES" dirty="0">
                <a:latin typeface="Arial" pitchFamily="34" charset="0"/>
                <a:cs typeface="Arial" pitchFamily="34" charset="0"/>
              </a:rPr>
              <a:t> de Torre,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Buçaco</a:t>
            </a:r>
            <a:r>
              <a:rPr lang="es-ES" dirty="0">
                <a:latin typeface="Arial" pitchFamily="34" charset="0"/>
                <a:cs typeface="Arial" pitchFamily="34" charset="0"/>
              </a:rPr>
              <a:t>, Almeida, Ciudad Rodrigo, Fuentes de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Oñoro</a:t>
            </a:r>
            <a:r>
              <a:rPr lang="es-ES" dirty="0">
                <a:latin typeface="Arial" pitchFamily="34" charset="0"/>
                <a:cs typeface="Arial" pitchFamily="34" charset="0"/>
              </a:rPr>
              <a:t>, </a:t>
            </a:r>
            <a:r>
              <a:rPr lang="es-ES" dirty="0" err="1">
                <a:latin typeface="Arial" pitchFamily="34" charset="0"/>
                <a:cs typeface="Arial" pitchFamily="34" charset="0"/>
              </a:rPr>
              <a:t>Arapiles</a:t>
            </a:r>
            <a:r>
              <a:rPr lang="es-ES" dirty="0">
                <a:latin typeface="Arial" pitchFamily="34" charset="0"/>
                <a:cs typeface="Arial" pitchFamily="34" charset="0"/>
              </a:rPr>
              <a:t>, Astorga y otros muchos lugares fueron protagonistas claves de está época. </a:t>
            </a:r>
          </a:p>
        </p:txBody>
      </p:sp>
      <p:pic>
        <p:nvPicPr>
          <p:cNvPr id="8" name="7 Imagen" descr="Duke_of_Wellingt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970" y="4247535"/>
            <a:ext cx="2309243" cy="2261728"/>
          </a:xfrm>
          <a:prstGeom prst="rect">
            <a:avLst/>
          </a:prstGeom>
        </p:spPr>
      </p:pic>
      <p:pic>
        <p:nvPicPr>
          <p:cNvPr id="9" name="8 Imagen" descr="generalalava.jpg"/>
          <p:cNvPicPr>
            <a:picLocks noChangeAspect="1"/>
          </p:cNvPicPr>
          <p:nvPr/>
        </p:nvPicPr>
        <p:blipFill>
          <a:blip r:embed="rId4" cstate="print"/>
          <a:srcRect l="21417" r="20157"/>
          <a:stretch>
            <a:fillRect/>
          </a:stretch>
        </p:blipFill>
        <p:spPr>
          <a:xfrm>
            <a:off x="3008671" y="4247317"/>
            <a:ext cx="2354432" cy="2256722"/>
          </a:xfrm>
          <a:prstGeom prst="rect">
            <a:avLst/>
          </a:prstGeom>
        </p:spPr>
      </p:pic>
      <p:pic>
        <p:nvPicPr>
          <p:cNvPr id="10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2042" y="187543"/>
            <a:ext cx="2845098" cy="77110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59711" y="6488668"/>
            <a:ext cx="1201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Wellington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3651838" y="6488668"/>
            <a:ext cx="1658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El general Álava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1425"/>
              </a:spcAft>
              <a:buSzPct val="100000"/>
              <a:defRPr/>
            </a:pPr>
            <a:r>
              <a:rPr lang="pt-PT" sz="3600" dirty="0"/>
              <a:t>    </a:t>
            </a:r>
            <a:r>
              <a:rPr lang="pt-PT" sz="3600" dirty="0" err="1"/>
              <a:t>Presentación</a:t>
            </a:r>
            <a:r>
              <a:rPr lang="pt-PT" sz="3600" dirty="0"/>
              <a:t> </a:t>
            </a:r>
            <a:r>
              <a:rPr lang="pt-PT" sz="3600" dirty="0" err="1"/>
              <a:t>Proyecto</a:t>
            </a:r>
            <a:r>
              <a:rPr lang="pt-PT" sz="3600" dirty="0"/>
              <a:t> NAPOCTEP</a:t>
            </a:r>
            <a:endParaRPr lang="it-IT" sz="3600" b="1" dirty="0">
              <a:solidFill>
                <a:schemeClr val="accent4">
                  <a:lumMod val="40000"/>
                  <a:lumOff val="60000"/>
                </a:schemeClr>
              </a:solidFill>
              <a:latin typeface="+mj-lt"/>
              <a:ea typeface="Corbel" charset="0"/>
              <a:cs typeface="Corbel" charset="0"/>
            </a:endParaRPr>
          </a:p>
        </p:txBody>
      </p:sp>
      <p:pic>
        <p:nvPicPr>
          <p:cNvPr id="5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47" y="187545"/>
            <a:ext cx="2561133" cy="694139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943896" y="1325179"/>
            <a:ext cx="106188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Poner en valor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patrimonio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histórico existente</a:t>
            </a:r>
            <a:endParaRPr lang="es-E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Crear con todo el sector un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producto turístico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reconocible </a:t>
            </a: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Ordenar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de recreaciones, mercados, conferencias, etc.</a:t>
            </a: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Propiciar 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trabajo en red 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cooperación público-privada</a:t>
            </a:r>
          </a:p>
          <a:p>
            <a:pPr lvl="0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Integrar asociaciones culturales, Universidad, empresas, etc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Unificar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marca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latin typeface="Arial" panose="020B0604020202020204" pitchFamily="34" charset="0"/>
                <a:cs typeface="Arial" panose="020B0604020202020204" pitchFamily="34" charset="0"/>
              </a:rPr>
              <a:t>siñalética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, marketing, etc.</a:t>
            </a:r>
          </a:p>
          <a:p>
            <a:pPr lvl="0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Comercializar</a:t>
            </a:r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 el producto en mercados nacionales e internacionales</a:t>
            </a:r>
          </a:p>
          <a:p>
            <a:pPr lvl="0"/>
            <a:endParaRPr lang="es-ES" sz="2400" dirty="0"/>
          </a:p>
        </p:txBody>
      </p:sp>
      <p:pic>
        <p:nvPicPr>
          <p:cNvPr id="7" name="6 Imagen" descr="almeida-estrel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17" y="4350774"/>
            <a:ext cx="4037780" cy="2271251"/>
          </a:xfrm>
          <a:prstGeom prst="rect">
            <a:avLst/>
          </a:prstGeom>
        </p:spPr>
      </p:pic>
      <p:pic>
        <p:nvPicPr>
          <p:cNvPr id="8" name="7 Imagen" descr="FUERTELACONCEPCION.jpg"/>
          <p:cNvPicPr>
            <a:picLocks noChangeAspect="1"/>
          </p:cNvPicPr>
          <p:nvPr/>
        </p:nvPicPr>
        <p:blipFill>
          <a:blip r:embed="rId4" cstate="print"/>
          <a:srcRect l="58898" t="16256" b="35415"/>
          <a:stretch>
            <a:fillRect/>
          </a:stretch>
        </p:blipFill>
        <p:spPr>
          <a:xfrm>
            <a:off x="8071051" y="4395020"/>
            <a:ext cx="3514271" cy="2241754"/>
          </a:xfrm>
          <a:prstGeom prst="rect">
            <a:avLst/>
          </a:prstGeom>
        </p:spPr>
      </p:pic>
      <p:pic>
        <p:nvPicPr>
          <p:cNvPr id="10" name="9 Imagen" descr="RECREACION2014 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22721" y="4365523"/>
            <a:ext cx="3008669" cy="22565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indent="0" algn="ctr">
              <a:lnSpc>
                <a:spcPct val="107000"/>
              </a:lnSpc>
              <a:spcAft>
                <a:spcPts val="0"/>
              </a:spcAft>
            </a:pPr>
            <a:r>
              <a:rPr lang="pt-PT" sz="3600" dirty="0"/>
              <a:t>                     Presentación Proyecto NAPOCTEP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68710" y="1461134"/>
            <a:ext cx="558963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Arial" pitchFamily="34" charset="0"/>
              </a:rPr>
              <a:t>El 29 de abril de 2015 el</a:t>
            </a:r>
            <a:r>
              <a:rPr lang="es-ES" sz="2400" b="1" dirty="0">
                <a:latin typeface="Arial" pitchFamily="34" charset="0"/>
              </a:rPr>
              <a:t> Consejo de Europa </a:t>
            </a:r>
            <a:r>
              <a:rPr lang="es-ES" sz="2400" dirty="0">
                <a:latin typeface="Arial" pitchFamily="34" charset="0"/>
              </a:rPr>
              <a:t>decidió declarar los itinerarios napoleónicos como</a:t>
            </a:r>
            <a:r>
              <a:rPr lang="es-ES" sz="2400" b="1" dirty="0">
                <a:latin typeface="Arial" pitchFamily="34" charset="0"/>
              </a:rPr>
              <a:t> Itinerario Cultural Europeo bajo la marca "</a:t>
            </a:r>
            <a:r>
              <a:rPr lang="es-ES" sz="2400" b="1" dirty="0" err="1">
                <a:latin typeface="Arial" pitchFamily="34" charset="0"/>
              </a:rPr>
              <a:t>Destination</a:t>
            </a:r>
            <a:r>
              <a:rPr lang="es-ES" sz="2400" b="1" dirty="0">
                <a:latin typeface="Arial" pitchFamily="34" charset="0"/>
              </a:rPr>
              <a:t> Napoleón"</a:t>
            </a:r>
            <a:r>
              <a:rPr lang="es-ES" sz="2400" dirty="0">
                <a:latin typeface="Arial" pitchFamily="34" charset="0"/>
              </a:rPr>
              <a:t>. </a:t>
            </a:r>
          </a:p>
          <a:p>
            <a:pPr algn="just"/>
            <a:endParaRPr lang="es-ES" sz="2400" dirty="0">
              <a:latin typeface="Arial" pitchFamily="34" charset="0"/>
            </a:endParaRPr>
          </a:p>
          <a:p>
            <a:pPr algn="just"/>
            <a:r>
              <a:rPr lang="es-ES" sz="2400" dirty="0">
                <a:latin typeface="Arial" pitchFamily="34" charset="0"/>
              </a:rPr>
              <a:t>Esta denominación, con la que cuentan otras rutas como el Camino de Santiago o el Camino de Carlos V, es una oportunidad única para que los destinos adheridos disfruten de una </a:t>
            </a:r>
            <a:r>
              <a:rPr lang="es-ES" sz="2400" b="1" dirty="0">
                <a:latin typeface="Arial" pitchFamily="34" charset="0"/>
              </a:rPr>
              <a:t>marca de prestigio internacional, trabajen en red y puedan optar a fondos europeos trasnacionales</a:t>
            </a:r>
            <a:r>
              <a:rPr lang="es-ES" sz="2400" dirty="0">
                <a:latin typeface="Arial" pitchFamily="34" charset="0"/>
              </a:rPr>
              <a:t>. </a:t>
            </a:r>
          </a:p>
        </p:txBody>
      </p:sp>
      <p:pic>
        <p:nvPicPr>
          <p:cNvPr id="8" name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30423" y="3034115"/>
            <a:ext cx="5961577" cy="3248699"/>
          </a:xfrm>
          <a:prstGeom prst="rect">
            <a:avLst/>
          </a:prstGeom>
        </p:spPr>
      </p:pic>
      <p:pic>
        <p:nvPicPr>
          <p:cNvPr id="9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42" y="187543"/>
            <a:ext cx="3057143" cy="828571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 rot="20571387">
            <a:off x="6801066" y="1808871"/>
            <a:ext cx="4864665" cy="830997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2021 ES EL BICENTENARIO </a:t>
            </a:r>
          </a:p>
          <a:p>
            <a:r>
              <a:rPr lang="es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LA MUERTE DE NAPOLEÓN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indent="0" algn="ctr">
              <a:lnSpc>
                <a:spcPct val="107000"/>
              </a:lnSpc>
              <a:spcAft>
                <a:spcPts val="0"/>
              </a:spcAft>
            </a:pPr>
            <a:r>
              <a:rPr lang="pt-PT" sz="3600" dirty="0"/>
              <a:t>                     Presentación Proyecto NAPOCTEP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8206" y="1356852"/>
            <a:ext cx="7919884" cy="5501148"/>
          </a:xfrm>
        </p:spPr>
        <p:txBody>
          <a:bodyPr>
            <a:noAutofit/>
          </a:bodyPr>
          <a:lstStyle/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Eje 3: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Crecimiento sostenible a través de una cooperación transfronteriza por la prevención de riesgos y la mejora de la gestión de los recursos naturales.</a:t>
            </a:r>
          </a:p>
          <a:p>
            <a:endParaRPr lang="es-ES" sz="1000" dirty="0"/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Objetivo temático: 6 .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Conservar y proteger el medio ambiente y promover la eficiencia de los recursos.</a:t>
            </a:r>
          </a:p>
          <a:p>
            <a:endParaRPr lang="es-ES" sz="1000" b="1" dirty="0"/>
          </a:p>
          <a:p>
            <a:r>
              <a:rPr lang="es-ES" sz="2400" b="1" dirty="0">
                <a:latin typeface="Arial" pitchFamily="34" charset="0"/>
                <a:cs typeface="Arial" pitchFamily="34" charset="0"/>
              </a:rPr>
              <a:t>Prioridad de inversión 6C: </a:t>
            </a:r>
            <a:r>
              <a:rPr lang="es-ES" sz="2400" dirty="0">
                <a:latin typeface="Arial" pitchFamily="34" charset="0"/>
              </a:rPr>
              <a:t>Conservación, la protección, el fomento y el desarrollo del patrimonio natural y cultural.</a:t>
            </a:r>
          </a:p>
          <a:p>
            <a:endParaRPr lang="es-ES" sz="1000" b="1" dirty="0"/>
          </a:p>
          <a:p>
            <a:r>
              <a:rPr lang="es-ES" sz="2400" b="1" dirty="0">
                <a:latin typeface="Arial" pitchFamily="34" charset="0"/>
              </a:rPr>
              <a:t>Objetivo específico OE6C: </a:t>
            </a:r>
            <a:r>
              <a:rPr lang="es-ES" sz="2400" dirty="0">
                <a:latin typeface="Arial" pitchFamily="34" charset="0"/>
              </a:rPr>
              <a:t>Proteger y valorizar el patrimonio cultural y natural, como soporte de base económica de la región transfronteriza</a:t>
            </a:r>
          </a:p>
        </p:txBody>
      </p:sp>
      <p:pic>
        <p:nvPicPr>
          <p:cNvPr id="7" name="6 Imagen" descr="hotelpalacebuss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9857" y="4291782"/>
            <a:ext cx="3413082" cy="2271250"/>
          </a:xfrm>
          <a:prstGeom prst="rect">
            <a:avLst/>
          </a:prstGeom>
        </p:spPr>
      </p:pic>
      <p:pic>
        <p:nvPicPr>
          <p:cNvPr id="10" name="9 Imagen" descr="RECREACION2014 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8980" y="1519082"/>
            <a:ext cx="3372465" cy="2529349"/>
          </a:xfrm>
          <a:prstGeom prst="rect">
            <a:avLst/>
          </a:prstGeom>
        </p:spPr>
      </p:pic>
      <p:pic>
        <p:nvPicPr>
          <p:cNvPr id="11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042" y="187543"/>
            <a:ext cx="3057143" cy="8285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99304"/>
            <a:ext cx="11734800" cy="5058696"/>
          </a:xfrm>
        </p:spPr>
        <p:txBody>
          <a:bodyPr>
            <a:noAutofit/>
          </a:bodyPr>
          <a:lstStyle/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B1-CIM-RC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(Comunidade Intermunicipal da Região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de 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Coimbra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B2-CIM-BSE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(Comunidade Intermunicipal das Beiras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e Serra da 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Estrela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B3-TCP 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(Entidade Regional de Turismo do Centro de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Portugal)</a:t>
            </a: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  <a:p>
            <a:r>
              <a:rPr lang="pt-BR" sz="1600" b="1" dirty="0">
                <a:latin typeface="Arial" pitchFamily="34" charset="0"/>
                <a:cs typeface="Arial" pitchFamily="34" charset="0"/>
              </a:rPr>
              <a:t>B4-RHLT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(Rota Histórica das Linhas de Torres)</a:t>
            </a:r>
          </a:p>
          <a:p>
            <a:endParaRPr lang="pt-BR" sz="1000" dirty="0">
              <a:latin typeface="Arial" pitchFamily="34" charset="0"/>
              <a:cs typeface="Arial" pitchFamily="34" charset="0"/>
            </a:endParaRPr>
          </a:p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B5-FSIGLO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(Fundación Siglo para el Turismo y las Artes de Castilla y León. Junta de Castilla y León)</a:t>
            </a: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B6-FSMRPH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(Fundación Santa María la Real del Patrimonio Histórico)</a:t>
            </a: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B7-FINNOVA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(Fundación Delegación Fundación </a:t>
            </a:r>
            <a:r>
              <a:rPr lang="es-ES" sz="1600" dirty="0" err="1">
                <a:latin typeface="Arial" pitchFamily="34" charset="0"/>
                <a:cs typeface="Arial" pitchFamily="34" charset="0"/>
              </a:rPr>
              <a:t>Finnova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s-ES" sz="1000" dirty="0">
              <a:latin typeface="Arial" pitchFamily="34" charset="0"/>
              <a:cs typeface="Arial" pitchFamily="34" charset="0"/>
            </a:endParaRPr>
          </a:p>
          <a:p>
            <a:r>
              <a:rPr lang="es-ES" sz="1600" b="1" dirty="0">
                <a:latin typeface="Arial" pitchFamily="34" charset="0"/>
                <a:cs typeface="Arial" pitchFamily="34" charset="0"/>
              </a:rPr>
              <a:t>B8-SEGITTUR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 (Sociedad Mercantil Estatal para la Gestión de la Innovación y las Tecnologías Turísticas, S.A. Ministerio de Energía, Turismo y Agenda Digital)</a:t>
            </a:r>
          </a:p>
        </p:txBody>
      </p:sp>
      <p:sp>
        <p:nvSpPr>
          <p:cNvPr id="4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indent="0" algn="ctr">
              <a:lnSpc>
                <a:spcPct val="107000"/>
              </a:lnSpc>
              <a:spcAft>
                <a:spcPts val="0"/>
              </a:spcAft>
            </a:pPr>
            <a:r>
              <a:rPr lang="pt-PT" sz="3600" dirty="0"/>
              <a:t>                     Presentación Proyecto NAPOCTEP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93174" y="1312606"/>
            <a:ext cx="2027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itchFamily="34" charset="0"/>
                <a:cs typeface="Arial" pitchFamily="34" charset="0"/>
              </a:rPr>
              <a:t>PARTENARIADO</a:t>
            </a:r>
          </a:p>
        </p:txBody>
      </p:sp>
      <p:pic>
        <p:nvPicPr>
          <p:cNvPr id="13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042" y="187543"/>
            <a:ext cx="3057143" cy="8285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indent="0" algn="ctr">
              <a:lnSpc>
                <a:spcPct val="107000"/>
              </a:lnSpc>
              <a:spcAft>
                <a:spcPts val="0"/>
              </a:spcAft>
            </a:pPr>
            <a:r>
              <a:rPr lang="pt-PT" sz="3600" dirty="0"/>
              <a:t>                     Presentación Proyecto NAPOCTEP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93176" y="1557254"/>
            <a:ext cx="960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ACTIVIDAD 1.</a:t>
            </a:r>
            <a:r>
              <a:rPr lang="es-ES" dirty="0">
                <a:latin typeface="Arial" pitchFamily="34" charset="0"/>
                <a:ea typeface="Times New Roman" pitchFamily="18" charset="0"/>
                <a:cs typeface="Arial" pitchFamily="34" charset="0"/>
              </a:rPr>
              <a:t> ESTUDIO Y DISEÑO DEL ITINERARIO CULTURAL Y TURÍSTICO</a:t>
            </a: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93175" y="1984956"/>
            <a:ext cx="11194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ACTIVIDAD 2. </a:t>
            </a:r>
            <a:r>
              <a:rPr kumimoji="0" lang="es-ES" b="0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CREACIÓN Y ADAPTACIÓN DE LA IMAGEN DE MARCA Y SEÑALÉTICA DEL  ITINERARIO CULTURAL Y TURÍSTICO</a:t>
            </a:r>
            <a:endParaRPr kumimoji="0" lang="es-ES" b="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63677" y="2698645"/>
            <a:ext cx="111624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ACTIVIDAD 3.</a:t>
            </a:r>
            <a:r>
              <a:rPr kumimoji="0" lang="es-ES" b="0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DESARROLLO DE UN PRODUCTO VIRTUAL DEL ITINERARIO CULTURAL Y TURÍST</a:t>
            </a: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ICO</a:t>
            </a:r>
            <a:endParaRPr kumimoji="0" lang="es-ES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93172" y="3186953"/>
            <a:ext cx="1103179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ACTIVIDAD 4.</a:t>
            </a: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s-ES" b="0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CREACIÓN</a:t>
            </a:r>
            <a:r>
              <a:rPr kumimoji="0" lang="es-ES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EXPLOTACIÓN Y CAPITALIZACIÓN DEL PRODUCTO DEL ITINERARIO CULTURAL Y TURÍSTICO</a:t>
            </a:r>
            <a:endParaRPr kumimoji="0" lang="es-ES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707923" y="3922761"/>
            <a:ext cx="117790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ACTIVIDAD 5.</a:t>
            </a:r>
            <a:r>
              <a:rPr kumimoji="0" lang="es-ES" b="0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GESTIÓN Y COORDINACIÓN DEL PROYECTO</a:t>
            </a:r>
            <a:endParaRPr kumimoji="0" lang="es-ES" b="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22673" y="4424205"/>
            <a:ext cx="3570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ACTIVIDAD 6.</a:t>
            </a:r>
            <a:r>
              <a:rPr kumimoji="0" lang="es-ES" b="0" i="0" u="none" strike="noStrike" cap="none" normalizeH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COMUNICACIÓN</a:t>
            </a:r>
            <a:endParaRPr kumimoji="0" lang="es-ES" b="0" i="0" u="none" strike="noStrike" cap="none" normalizeH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12 Imagen" descr="ciudadrodrigo.jpg"/>
          <p:cNvPicPr>
            <a:picLocks noChangeAspect="1"/>
          </p:cNvPicPr>
          <p:nvPr/>
        </p:nvPicPr>
        <p:blipFill>
          <a:blip r:embed="rId2" cstate="print"/>
          <a:srcRect t="16403" b="27338"/>
          <a:stretch>
            <a:fillRect/>
          </a:stretch>
        </p:blipFill>
        <p:spPr>
          <a:xfrm>
            <a:off x="4575939" y="4601497"/>
            <a:ext cx="7616061" cy="2256503"/>
          </a:xfrm>
          <a:prstGeom prst="rect">
            <a:avLst/>
          </a:prstGeom>
        </p:spPr>
      </p:pic>
      <p:pic>
        <p:nvPicPr>
          <p:cNvPr id="14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042" y="187543"/>
            <a:ext cx="3057143" cy="8285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0" y="-55480"/>
            <a:ext cx="12192000" cy="1264024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488" indent="0" algn="ctr">
              <a:lnSpc>
                <a:spcPct val="107000"/>
              </a:lnSpc>
              <a:spcAft>
                <a:spcPts val="0"/>
              </a:spcAft>
            </a:pPr>
            <a:r>
              <a:rPr lang="pt-PT" sz="3600" dirty="0"/>
              <a:t>                     Presentación Proyecto NAPOCTEP</a:t>
            </a:r>
          </a:p>
        </p:txBody>
      </p:sp>
      <p:pic>
        <p:nvPicPr>
          <p:cNvPr id="3076" name="Picture 4" descr="https://www.cilt.pt/ficheiros/imagens/img-circuito_wellingt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762" y="2190749"/>
            <a:ext cx="7277100" cy="4667251"/>
          </a:xfrm>
          <a:prstGeom prst="rect">
            <a:avLst/>
          </a:prstGeom>
          <a:noFill/>
        </p:spPr>
      </p:pic>
      <p:pic>
        <p:nvPicPr>
          <p:cNvPr id="3078" name="Picture 6" descr="https://www.cilt.pt/images/service-md/ficheiros/imagens/img-multimed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0761" y="1632769"/>
            <a:ext cx="3151239" cy="1575620"/>
          </a:xfrm>
          <a:prstGeom prst="rect">
            <a:avLst/>
          </a:prstGeom>
          <a:noFill/>
        </p:spPr>
      </p:pic>
      <p:pic>
        <p:nvPicPr>
          <p:cNvPr id="3080" name="Picture 8" descr="https://www.cilt.pt/ficheiros/imagens/img-jogo_genera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19866" y="3347883"/>
            <a:ext cx="3172134" cy="1586067"/>
          </a:xfrm>
          <a:prstGeom prst="rect">
            <a:avLst/>
          </a:prstGeom>
          <a:noFill/>
        </p:spPr>
      </p:pic>
      <p:pic>
        <p:nvPicPr>
          <p:cNvPr id="3082" name="Picture 10" descr="https://www.cilt.pt/assets/img/logo.jpg"/>
          <p:cNvPicPr>
            <a:picLocks noChangeAspect="1" noChangeArrowheads="1"/>
          </p:cNvPicPr>
          <p:nvPr/>
        </p:nvPicPr>
        <p:blipFill>
          <a:blip r:embed="rId5" cstate="print"/>
          <a:srcRect t="14262" b="14262"/>
          <a:stretch>
            <a:fillRect/>
          </a:stretch>
        </p:blipFill>
        <p:spPr bwMode="auto">
          <a:xfrm>
            <a:off x="347304" y="1250011"/>
            <a:ext cx="1422502" cy="1016747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1823883" y="1542508"/>
            <a:ext cx="7674078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Centro de Interpretação das Linhas de Torres | Sobral de Monte </a:t>
            </a:r>
            <a:r>
              <a:rPr lang="pt-BR" sz="2000" b="1" dirty="0" err="1">
                <a:solidFill>
                  <a:schemeClr val="bg1"/>
                </a:solidFill>
              </a:rPr>
              <a:t>Agraço</a:t>
            </a:r>
            <a:endParaRPr lang="es-ES" sz="2000" b="1" dirty="0">
              <a:solidFill>
                <a:schemeClr val="bg1"/>
              </a:solidFill>
            </a:endParaRPr>
          </a:p>
        </p:txBody>
      </p:sp>
      <p:pic>
        <p:nvPicPr>
          <p:cNvPr id="3084" name="Picture 12" descr="https://www.cilt.pt/images/service-md/ficheiros/imagens/img-audioguia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26013" y="5083277"/>
            <a:ext cx="3165987" cy="1582994"/>
          </a:xfrm>
          <a:prstGeom prst="rect">
            <a:avLst/>
          </a:prstGeom>
          <a:noFill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E0BAFE1-EB6C-4786-9317-32C4B8FAA13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2042" y="187543"/>
            <a:ext cx="3057143" cy="8285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8724ed7-85bd-4ef7-83a0-a9342876c411">SYXP7E22ZW3K-1-100131</_dlc_DocId>
    <_dlc_DocIdUrl xmlns="b8724ed7-85bd-4ef7-83a0-a9342876c411">
      <Url>https://finnovaregio.sharepoint.com/_layouts/15/DocIdRedir.aspx?ID=SYXP7E22ZW3K-1-100131</Url>
      <Description>SYXP7E22ZW3K-1-100131</Description>
    </_dlc_DocIdUrl>
    <SharedWithUsers xmlns="b8724ed7-85bd-4ef7-83a0-a9342876c411">
      <UserInfo>
        <DisplayName>Ana Isabel Nava Tazo</DisplayName>
        <AccountId>43</AccountId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C8623A5CBADD142950493C6B2B78B40" ma:contentTypeVersion="3" ma:contentTypeDescription="Crear nuevo documento." ma:contentTypeScope="" ma:versionID="34a3380534ebbab33ce3e85f4592dd38">
  <xsd:schema xmlns:xsd="http://www.w3.org/2001/XMLSchema" xmlns:xs="http://www.w3.org/2001/XMLSchema" xmlns:p="http://schemas.microsoft.com/office/2006/metadata/properties" xmlns:ns2="b8724ed7-85bd-4ef7-83a0-a9342876c411" targetNamespace="http://schemas.microsoft.com/office/2006/metadata/properties" ma:root="true" ma:fieldsID="b224a66784b01b0c883090c6ec1a18f0" ns2:_="">
    <xsd:import namespace="b8724ed7-85bd-4ef7-83a0-a9342876c4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24ed7-85bd-4ef7-83a0-a9342876c4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B3386-9090-4BED-82C3-5179806D9AA1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b8724ed7-85bd-4ef7-83a0-a9342876c411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A962856-C8BE-4CBF-B178-0A9A017D622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F065F1F-AA63-4127-830A-6A6DA5EB6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24ed7-85bd-4ef7-83a0-a9342876c4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012148C-7382-49D7-AE17-CC16CEFF55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TM02900720[[fn=Integral]]</Template>
  <TotalTime>9903</TotalTime>
  <Words>812</Words>
  <Application>Microsoft Office PowerPoint</Application>
  <PresentationFormat>Ecrã Panorâmico</PresentationFormat>
  <Paragraphs>109</Paragraphs>
  <Slides>17</Slides>
  <Notes>7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Wingdings 2</vt:lpstr>
      <vt:lpstr>HDOfficeLightV0</vt:lpstr>
      <vt:lpstr>1_HDOfficeLightV0</vt:lpstr>
      <vt:lpstr>2_HDOfficeLightV0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MUCHAS GRACIAS / MUITO 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Finnova  Presentación EU Startup  Ejemplo proyectos energia: Flat Tower best practice Nobel Grid  propuesta colaboración Alertas personalizadas Charlas – mentorización</dc:title>
  <dc:creator>Adrián Noheda</dc:creator>
  <cp:lastModifiedBy>Joana Almeida</cp:lastModifiedBy>
  <cp:revision>846</cp:revision>
  <cp:lastPrinted>2016-06-22T15:40:48Z</cp:lastPrinted>
  <dcterms:created xsi:type="dcterms:W3CDTF">2015-08-27T11:30:45Z</dcterms:created>
  <dcterms:modified xsi:type="dcterms:W3CDTF">2019-11-19T17:48:55Z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0x010100DC8623A5CBADD142950493C6B2B78B40</vt:lpwstr>
  </property>
  <property fmtid="{D5CDD505-2E9C-101B-9397-08002B2CF9AE}" pid="3" name="_dlc_DocIdItemGuid">
    <vt:lpwstr>1ad20776-21df-4249-a226-7b12eb088f51</vt:lpwstr>
  </property>
</Properties>
</file>