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816" r:id="rId2"/>
    <p:sldId id="803" r:id="rId3"/>
    <p:sldId id="793" r:id="rId4"/>
    <p:sldId id="818" r:id="rId5"/>
    <p:sldId id="797" r:id="rId6"/>
    <p:sldId id="798" r:id="rId7"/>
    <p:sldId id="804" r:id="rId8"/>
    <p:sldId id="819" r:id="rId9"/>
    <p:sldId id="820" r:id="rId10"/>
    <p:sldId id="800" r:id="rId11"/>
    <p:sldId id="799" r:id="rId12"/>
    <p:sldId id="811" r:id="rId13"/>
    <p:sldId id="812" r:id="rId14"/>
    <p:sldId id="813" r:id="rId15"/>
    <p:sldId id="814" r:id="rId16"/>
    <p:sldId id="815" r:id="rId17"/>
    <p:sldId id="805" r:id="rId18"/>
    <p:sldId id="807" r:id="rId19"/>
    <p:sldId id="809" r:id="rId20"/>
    <p:sldId id="821" r:id="rId21"/>
    <p:sldId id="822" r:id="rId22"/>
    <p:sldId id="855" r:id="rId23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  <a:srgbClr val="FF6600"/>
    <a:srgbClr val="000066"/>
    <a:srgbClr val="58A6E6"/>
    <a:srgbClr val="FFFFCC"/>
    <a:srgbClr val="FFCC99"/>
    <a:srgbClr val="CCECFF"/>
    <a:srgbClr val="BBE0E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9007" autoAdjust="0"/>
  </p:normalViewPr>
  <p:slideViewPr>
    <p:cSldViewPr>
      <p:cViewPr varScale="1">
        <p:scale>
          <a:sx n="72" d="100"/>
          <a:sy n="72" d="100"/>
        </p:scale>
        <p:origin x="6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defTabSz="907884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32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algn="r" defTabSz="907884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91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defTabSz="907884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32" y="942991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algn="r" defTabSz="907884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DD55096-8E2E-4508-8090-81B33906F0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885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defTabSz="907884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32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algn="r" defTabSz="907884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7" y="4714955"/>
            <a:ext cx="4984107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91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defTabSz="907884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32" y="942991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algn="r" defTabSz="907884"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BC063F7-AED4-411B-9765-46E9128D89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127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063F7-AED4-411B-9765-46E9128D898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9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Gill Sans MT" pitchFamily="34" charset="0"/>
              </a:defRPr>
            </a:lvl1pPr>
          </a:lstStyle>
          <a:p>
            <a:fld id="{29C42B67-D7C9-4EDF-B812-E32A8BAC66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9C42B67-D7C9-4EDF-B812-E32A8BAC66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17F3-D89A-46B8-B294-C35FC7AE98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6ABFB-D5A9-41F5-837D-F386EF4E7F3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1297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_ppt_gde_greca_gris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-72008"/>
            <a:ext cx="9144000" cy="6930008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>
                    <a:lumMod val="95000"/>
                  </a:schemeClr>
                </a:solidFill>
                <a:latin typeface="Gill Sans MT" pitchFamily="34" charset="0"/>
              </a:defRPr>
            </a:lvl1pPr>
          </a:lstStyle>
          <a:p>
            <a:fld id="{29C42B67-D7C9-4EDF-B812-E32A8BAC668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4 Imagen" descr="Espan¦âa - Portugal_ES_FUND_RGB-01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275856" y="260648"/>
            <a:ext cx="3130302" cy="1068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72" r:id="rId3"/>
    <p:sldLayoutId id="214748367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rgbClr val="C00000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ctep.eu/pt-pt/2014-2020/gest&#227;o-de-projeto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ctep.eu/es/2014-2020/gestion-de-proyectos" TargetMode="External"/><Relationship Id="rId5" Type="http://schemas.openxmlformats.org/officeDocument/2006/relationships/hyperlink" Target="http://poctep.eu/sites/default/files/f18_indicadores_es.pdf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poctep.eu/pt-pt/2014-2020/guia-de-indicadores-de-realiza&#231;a&#245;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875463" y="6448425"/>
            <a:ext cx="2133600" cy="365125"/>
          </a:xfrm>
        </p:spPr>
        <p:txBody>
          <a:bodyPr/>
          <a:lstStyle/>
          <a:p>
            <a:pPr>
              <a:defRPr/>
            </a:pPr>
            <a:fld id="{AC8CBB06-DF98-498F-9DC9-826ED3EECDFC}" type="slidenum">
              <a:rPr lang="es-ES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55576" y="2821462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Indicadores de realização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7544" y="3609693"/>
            <a:ext cx="8676456" cy="461665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>
                <a:solidFill>
                  <a:schemeClr val="bg1"/>
                </a:solidFill>
                <a:latin typeface="Montserrat script=latin rev=2"/>
              </a:rPr>
              <a:t>Seminário</a:t>
            </a:r>
            <a:r>
              <a:rPr lang="es-ES" sz="2400" b="1" dirty="0">
                <a:solidFill>
                  <a:schemeClr val="bg1"/>
                </a:solidFill>
                <a:latin typeface="Montserrat script=latin rev=2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Montserrat script=latin rev=2"/>
              </a:rPr>
              <a:t>projetos</a:t>
            </a:r>
            <a:r>
              <a:rPr lang="es-ES" sz="2400" b="1" dirty="0">
                <a:solidFill>
                  <a:schemeClr val="bg1"/>
                </a:solidFill>
                <a:latin typeface="Montserrat script=latin rev=2"/>
              </a:rPr>
              <a:t> 2ª </a:t>
            </a:r>
            <a:r>
              <a:rPr lang="es-ES" sz="2400" b="1" dirty="0" err="1">
                <a:solidFill>
                  <a:schemeClr val="bg1"/>
                </a:solidFill>
                <a:latin typeface="Montserrat script=latin rev=2"/>
              </a:rPr>
              <a:t>convocatória</a:t>
            </a:r>
            <a:r>
              <a:rPr lang="es-ES" sz="2400" b="1" dirty="0">
                <a:solidFill>
                  <a:schemeClr val="bg1"/>
                </a:solidFill>
                <a:latin typeface="Montserrat script=latin rev=2"/>
              </a:rPr>
              <a:t>, Sevilla, 12/12/2019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203055" y="404238"/>
            <a:ext cx="367240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3" y="305638"/>
            <a:ext cx="4464496" cy="16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5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61874" y="2353810"/>
            <a:ext cx="77403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400" b="1" dirty="0" err="1">
                <a:solidFill>
                  <a:srgbClr val="00B050"/>
                </a:solidFill>
                <a:latin typeface="Gill Sans MT" pitchFamily="34" charset="0"/>
              </a:rPr>
              <a:t>Relatório</a:t>
            </a:r>
            <a:r>
              <a:rPr lang="es-ES_tradnl" altLang="es-ES" sz="2400" b="1" dirty="0">
                <a:solidFill>
                  <a:srgbClr val="00B050"/>
                </a:solidFill>
                <a:latin typeface="Gill Sans MT" pitchFamily="34" charset="0"/>
              </a:rPr>
              <a:t> de </a:t>
            </a:r>
            <a:r>
              <a:rPr lang="es-ES_tradnl" altLang="es-ES" sz="2400" b="1" dirty="0" err="1">
                <a:solidFill>
                  <a:srgbClr val="00B050"/>
                </a:solidFill>
                <a:latin typeface="Gill Sans MT" pitchFamily="34" charset="0"/>
              </a:rPr>
              <a:t>Atividade</a:t>
            </a:r>
            <a:endParaRPr lang="es-ES_tradnl" altLang="es-ES" sz="2400" b="1" dirty="0">
              <a:solidFill>
                <a:srgbClr val="00B050"/>
              </a:solidFill>
              <a:latin typeface="Gill Sans MT" pitchFamily="34" charset="0"/>
            </a:endParaRPr>
          </a:p>
          <a:p>
            <a:pPr algn="ctr"/>
            <a:r>
              <a:rPr lang="es-ES" sz="2000" dirty="0">
                <a:latin typeface="Gill Sans MT" pitchFamily="34" charset="0"/>
                <a:hlinkClick r:id="rId3"/>
              </a:rPr>
              <a:t>http://</a:t>
            </a:r>
            <a:r>
              <a:rPr lang="es-ES" sz="2000" dirty="0" err="1">
                <a:latin typeface="Gill Sans MT" pitchFamily="34" charset="0"/>
                <a:hlinkClick r:id="rId3"/>
              </a:rPr>
              <a:t>www.poctep.eu</a:t>
            </a:r>
            <a:r>
              <a:rPr lang="es-ES" sz="2000" dirty="0">
                <a:latin typeface="Gill Sans MT" pitchFamily="34" charset="0"/>
                <a:hlinkClick r:id="rId3"/>
              </a:rPr>
              <a:t>/pt-pt/2014-2020/</a:t>
            </a:r>
            <a:r>
              <a:rPr lang="es-ES" sz="2000" dirty="0" err="1">
                <a:latin typeface="Gill Sans MT" pitchFamily="34" charset="0"/>
                <a:hlinkClick r:id="rId3"/>
              </a:rPr>
              <a:t>gestão</a:t>
            </a:r>
            <a:r>
              <a:rPr lang="es-ES" sz="2000" dirty="0">
                <a:latin typeface="Gill Sans MT" pitchFamily="34" charset="0"/>
                <a:hlinkClick r:id="rId3"/>
              </a:rPr>
              <a:t>-de-</a:t>
            </a:r>
            <a:r>
              <a:rPr lang="es-ES" sz="2000" dirty="0" err="1">
                <a:latin typeface="Gill Sans MT" pitchFamily="34" charset="0"/>
                <a:hlinkClick r:id="rId3"/>
              </a:rPr>
              <a:t>projetos</a:t>
            </a:r>
            <a:r>
              <a:rPr lang="es-ES" sz="2000" dirty="0">
                <a:latin typeface="Gill Sans MT" pitchFamily="34" charset="0"/>
              </a:rPr>
              <a:t> </a:t>
            </a:r>
            <a:endParaRPr lang="es-ES_tradnl" altLang="es-ES" sz="2000" dirty="0">
              <a:latin typeface="Gill Sans MT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6772" t="39595" r="26097" b="22677"/>
          <a:stretch>
            <a:fillRect/>
          </a:stretch>
        </p:blipFill>
        <p:spPr bwMode="auto">
          <a:xfrm>
            <a:off x="4932040" y="3829334"/>
            <a:ext cx="4093094" cy="204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45000" endPos="20000" dist="50800" dir="5400000" sy="-100000" algn="bl" rotWithShape="0"/>
          </a:effec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580" y="3463250"/>
            <a:ext cx="4032448" cy="28931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400" dirty="0">
                <a:latin typeface="Gill Sans MT" pitchFamily="34" charset="0"/>
              </a:rPr>
              <a:t> </a:t>
            </a:r>
            <a:r>
              <a:rPr lang="es-ES_tradnl" altLang="es-ES" sz="2000" b="1" i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cada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beneficiário</a:t>
            </a:r>
            <a:endParaRPr lang="es-ES_tradnl" altLang="es-ES" sz="2000" b="1" dirty="0">
              <a:solidFill>
                <a:srgbClr val="3333CC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9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i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cada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validações</a:t>
            </a:r>
            <a:endParaRPr lang="es-ES_tradnl" altLang="es-ES" sz="2000" b="1" dirty="0">
              <a:solidFill>
                <a:srgbClr val="3333CC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9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i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s-ES_tradnl" altLang="es-ES" sz="20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i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Quê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informação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valor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alcançado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pelo indicador de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acordo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ações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desenvolvidas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as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despesas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se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justificam</a:t>
            </a:r>
            <a:endParaRPr lang="es-ES_tradnl" altLang="es-ES" sz="20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763580" y="1594827"/>
            <a:ext cx="813690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s-ES" altLang="es-ES" sz="1100" b="1" dirty="0">
              <a:solidFill>
                <a:schemeClr val="accent6">
                  <a:lumMod val="75000"/>
                </a:schemeClr>
              </a:solidFill>
              <a:latin typeface="Gill Sans M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3.2.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quantificados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90727" y="2332066"/>
            <a:ext cx="77403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400" b="1" dirty="0" err="1">
                <a:solidFill>
                  <a:srgbClr val="00B050"/>
                </a:solidFill>
                <a:latin typeface="Gill Sans MT" pitchFamily="34" charset="0"/>
              </a:rPr>
              <a:t>Relatório</a:t>
            </a:r>
            <a:r>
              <a:rPr lang="es-ES_tradnl" altLang="es-ES" sz="2400" b="1" dirty="0">
                <a:solidFill>
                  <a:srgbClr val="00B050"/>
                </a:solidFill>
                <a:latin typeface="Gill Sans MT" pitchFamily="34" charset="0"/>
              </a:rPr>
              <a:t> de Indicadores</a:t>
            </a:r>
          </a:p>
          <a:p>
            <a:pPr algn="ctr"/>
            <a:r>
              <a:rPr lang="es-ES_tradnl" altLang="es-ES" sz="2000" i="1" dirty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artigo</a:t>
            </a:r>
            <a:r>
              <a:rPr lang="es-ES_tradnl" altLang="es-ES" sz="2000" i="1" dirty="0">
                <a:ea typeface="Tahoma" panose="020B0604030504040204" pitchFamily="34" charset="0"/>
                <a:cs typeface="Tahoma" panose="020B0604030504040204" pitchFamily="34" charset="0"/>
              </a:rPr>
              <a:t> 8.11 do </a:t>
            </a:r>
            <a:r>
              <a:rPr lang="es-ES_tradnl" altLang="es-ES" sz="2000" i="1" dirty="0" err="1">
                <a:ea typeface="Tahoma" panose="020B0604030504040204" pitchFamily="34" charset="0"/>
                <a:cs typeface="Tahoma" panose="020B0604030504040204" pitchFamily="34" charset="0"/>
              </a:rPr>
              <a:t>Acordo</a:t>
            </a:r>
            <a:r>
              <a:rPr lang="es-ES_tradnl" altLang="es-ES" sz="2000" i="1" dirty="0">
                <a:ea typeface="Tahoma" panose="020B0604030504040204" pitchFamily="34" charset="0"/>
                <a:cs typeface="Tahoma" panose="020B0604030504040204" pitchFamily="34" charset="0"/>
              </a:rPr>
              <a:t> AG-BP)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87623" y="3341263"/>
            <a:ext cx="7584217" cy="2800767"/>
          </a:xfrm>
          <a:prstGeom prst="rect">
            <a:avLst/>
          </a:prstGeom>
          <a:solidFill>
            <a:schemeClr val="bg1">
              <a:alpha val="38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2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200" b="1" i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Quem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o </a:t>
            </a:r>
            <a:r>
              <a:rPr lang="es-ES_tradnl" altLang="es-ES" sz="22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Beneficiário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Principal 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2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200" b="1" i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data máxima de 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de janeiro 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cada ano</a:t>
            </a:r>
            <a:endParaRPr lang="es-ES_tradnl" altLang="es-ES" sz="22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2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2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s-ES_tradnl" altLang="es-ES" sz="2200" b="1" i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Quê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_tradnl" altLang="es-ES" sz="22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informação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atualizado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atingido pelo conjunto do </a:t>
            </a:r>
            <a:r>
              <a:rPr lang="es-ES_tradnl" altLang="es-ES" sz="22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endParaRPr lang="es-ES_tradnl" altLang="es-ES" sz="22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2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200" b="1" i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s-ES_tradnl" altLang="es-ES" sz="22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na plataforma 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 2020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763580" y="1594827"/>
            <a:ext cx="813690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s-ES" altLang="es-ES" sz="1100" b="1" dirty="0">
              <a:solidFill>
                <a:schemeClr val="accent6">
                  <a:lumMod val="75000"/>
                </a:schemeClr>
              </a:solidFill>
              <a:latin typeface="Gill Sans M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3.2.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quantificados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61874" y="2041684"/>
            <a:ext cx="7740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800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Relatório</a:t>
            </a:r>
            <a:r>
              <a:rPr lang="es-ES_tradnl" altLang="es-ES" sz="2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Indicadores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872" t="15478" r="26997" b="25197"/>
          <a:stretch>
            <a:fillRect/>
          </a:stretch>
        </p:blipFill>
        <p:spPr bwMode="auto">
          <a:xfrm>
            <a:off x="670702" y="3503975"/>
            <a:ext cx="3016761" cy="23732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7672" t="5039" r="33746" b="71631"/>
          <a:stretch>
            <a:fillRect/>
          </a:stretch>
        </p:blipFill>
        <p:spPr bwMode="auto">
          <a:xfrm>
            <a:off x="3707904" y="4086847"/>
            <a:ext cx="5371286" cy="20299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572000" y="4509120"/>
            <a:ext cx="43924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300192" y="5589240"/>
            <a:ext cx="165618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670702" y="305966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Gill Sans MT" pitchFamily="34" charset="0"/>
                <a:hlinkClick r:id="rId5"/>
              </a:rPr>
              <a:t>http://poctep.eu/sites/default/files/f18_indicadores_pt.pdf</a:t>
            </a:r>
            <a:endParaRPr lang="es-ES_tradnl" altLang="es-ES" dirty="0">
              <a:latin typeface="Gill Sans MT" pitchFamily="34" charset="0"/>
              <a:hlinkClick r:id="rId6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49430" y="3573016"/>
            <a:ext cx="288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Gill Sans MT" pitchFamily="34" charset="0"/>
              </a:rPr>
              <a:t>Plataforma Coopera 2020</a:t>
            </a:r>
            <a:endParaRPr lang="es-ES_tradnl" altLang="es-ES" dirty="0">
              <a:latin typeface="Gill Sans MT" pitchFamily="34" charset="0"/>
              <a:hlinkClick r:id="rId6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24173" y="1943254"/>
            <a:ext cx="7740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800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Relatório</a:t>
            </a:r>
            <a:r>
              <a:rPr lang="es-ES_tradnl" altLang="es-ES" sz="2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Indicadores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436096" y="3068960"/>
            <a:ext cx="13597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t="17998" r="31496" b="35996"/>
          <a:stretch>
            <a:fillRect/>
          </a:stretch>
        </p:blipFill>
        <p:spPr bwMode="auto">
          <a:xfrm>
            <a:off x="558136" y="2636912"/>
            <a:ext cx="8550368" cy="35889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131840" y="3789040"/>
            <a:ext cx="56166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139952" y="3068960"/>
            <a:ext cx="24398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598571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05928" y="1743199"/>
            <a:ext cx="7740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800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Relatório</a:t>
            </a:r>
            <a:r>
              <a:rPr lang="es-ES_tradnl" altLang="es-ES" sz="2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Indicadores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436096" y="2914344"/>
            <a:ext cx="13597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5399" b="5399"/>
          <a:stretch>
            <a:fillRect/>
          </a:stretch>
        </p:blipFill>
        <p:spPr bwMode="auto">
          <a:xfrm>
            <a:off x="1331640" y="2420888"/>
            <a:ext cx="7160900" cy="39922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347864" y="2708920"/>
            <a:ext cx="13597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665712" y="4581128"/>
            <a:ext cx="17064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932040" y="5589240"/>
            <a:ext cx="194421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87970" y="1178749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: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45763" y="1844824"/>
            <a:ext cx="7740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800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Relatório</a:t>
            </a:r>
            <a:r>
              <a:rPr lang="es-ES_tradnl" altLang="es-ES" sz="2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Indicadores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84240" y="2780928"/>
            <a:ext cx="13597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7638" r="17773" b="35996"/>
          <a:stretch>
            <a:fillRect/>
          </a:stretch>
        </p:blipFill>
        <p:spPr bwMode="auto">
          <a:xfrm>
            <a:off x="539552" y="2863105"/>
            <a:ext cx="8552739" cy="30141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3491880" y="3284984"/>
            <a:ext cx="13597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87970" y="1178749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: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15616" y="1916832"/>
            <a:ext cx="7740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800" b="1" dirty="0" err="1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Relatório</a:t>
            </a:r>
            <a:r>
              <a:rPr lang="es-ES_tradnl" altLang="es-ES" sz="2800" b="1" dirty="0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 de Indicadores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91880" y="3284984"/>
            <a:ext cx="13597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15616" y="2852936"/>
            <a:ext cx="7560840" cy="313932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s-ES_tradnl" altLang="es-ES" sz="22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justificação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 valor atingido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deverá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ter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consideração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endParaRPr lang="es-ES_tradnl" altLang="es-ES" sz="2200" dirty="0">
              <a:latin typeface="Gill Sans MT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Metodología de cálculo utilizada</a:t>
            </a:r>
          </a:p>
          <a:p>
            <a:pPr marL="171450" indent="-1714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Valores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registados</a:t>
            </a:r>
            <a:endParaRPr lang="es-ES_tradnl" altLang="es-ES" sz="2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Explicação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 valor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alcançado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quer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 valor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tenha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sido atingido,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ficado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aquém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 previsto </a:t>
            </a:r>
            <a:r>
              <a:rPr lang="es-ES_tradnl" altLang="es-ES" sz="22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s-ES_tradnl" altLang="es-ES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superado.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87970" y="1178749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: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1764" y="2761120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C025 - </a:t>
            </a:r>
            <a:r>
              <a:rPr lang="es-ES" altLang="es-ES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Número de investigadores que </a:t>
            </a:r>
            <a:r>
              <a:rPr lang="es-ES" altLang="es-ES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trabalham</a:t>
            </a:r>
            <a:r>
              <a:rPr lang="es-ES" altLang="es-ES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s-ES" altLang="es-ES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instalações</a:t>
            </a:r>
            <a:r>
              <a:rPr lang="es-ES" altLang="es-ES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infraestructuras de </a:t>
            </a:r>
            <a:r>
              <a:rPr lang="es-ES" altLang="es-ES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investigação</a:t>
            </a:r>
            <a:r>
              <a:rPr lang="es-ES" altLang="es-ES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melhoradas</a:t>
            </a:r>
            <a:endParaRPr lang="es-ES_tradnl" altLang="es-ES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0383" y="3707368"/>
            <a:ext cx="7992888" cy="2831544"/>
          </a:xfrm>
          <a:prstGeom prst="rect">
            <a:avLst/>
          </a:prstGeom>
          <a:solidFill>
            <a:schemeClr val="bg1">
              <a:alpha val="1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chemeClr val="tx1"/>
                </a:solidFill>
                <a:latin typeface="Gill Sans MT" pitchFamily="34" charset="0"/>
              </a:rPr>
              <a:t>A considerar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:</a:t>
            </a:r>
          </a:p>
          <a:p>
            <a:pPr algn="ctr"/>
            <a:endParaRPr lang="es-ES_tradnl" altLang="es-ES" sz="1000" dirty="0"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Investigadores que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trabalham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acções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instalações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beneficiárias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ajuda</a:t>
            </a:r>
            <a:endParaRPr lang="es-ES_tradnl" altLang="es-ES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1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Equivalentes a tempo completo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1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quantificação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-se separar as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mulheres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homens</a:t>
            </a:r>
            <a:endParaRPr lang="es-ES_tradnl" altLang="es-ES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1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 total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ser a soma dos </a:t>
            </a:r>
            <a:r>
              <a:rPr lang="es-ES_tradnl" altLang="es-E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mesmos</a:t>
            </a:r>
            <a:r>
              <a:rPr lang="es-ES_tradnl" altLang="es-E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investigadores por todas as anualidades.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763580" y="1594827"/>
            <a:ext cx="813690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s-ES" altLang="es-ES" sz="1100" b="1" dirty="0">
              <a:solidFill>
                <a:schemeClr val="accent6">
                  <a:lumMod val="75000"/>
                </a:schemeClr>
              </a:solidFill>
              <a:latin typeface="Gill Sans M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3.3.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Exemplos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67744" y="2308810"/>
            <a:ext cx="5220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Eixo 1 – </a:t>
            </a:r>
            <a:r>
              <a:rPr lang="es-ES_tradnl" altLang="es-ES" sz="2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Prioridade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Investimento 1A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77734" y="2308810"/>
            <a:ext cx="5220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Eixo 2 – </a:t>
            </a:r>
            <a:r>
              <a:rPr lang="es-ES_tradnl" altLang="es-ES" sz="2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Prioridade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Investimento 3A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9572" y="277651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C001 - </a:t>
            </a:r>
            <a:r>
              <a:rPr lang="es-ES" altLang="es-ES" sz="2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Número de empresas que </a:t>
            </a:r>
            <a:r>
              <a:rPr lang="es-ES" altLang="es-ES" sz="2000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recebem</a:t>
            </a:r>
            <a:r>
              <a:rPr lang="es-ES" altLang="es-ES" sz="2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ajudas</a:t>
            </a:r>
            <a:endParaRPr lang="es-ES_tradnl" altLang="es-ES" sz="20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363" y="3381490"/>
            <a:ext cx="7992888" cy="2769989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A considerar:</a:t>
            </a:r>
          </a:p>
          <a:p>
            <a:pPr algn="ctr"/>
            <a:endParaRPr lang="es-ES_tradnl" altLang="es-ES" sz="1000" dirty="0">
              <a:latin typeface="Trebuchet MS" panose="020B060302020202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Empresas que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como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beneficiários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propriamente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se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ajudas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atuações</a:t>
            </a:r>
            <a:endParaRPr lang="es-ES_tradnl" altLang="es-ES" sz="20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Empresa: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organização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serviços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satisfazer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necessidades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mercado e/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atingir beneficios económicos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Cada empresa apenas é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quantificada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única vez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763580" y="1594827"/>
            <a:ext cx="813690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s-ES" altLang="es-ES" sz="1100" b="1" dirty="0">
              <a:solidFill>
                <a:schemeClr val="accent6">
                  <a:lumMod val="75000"/>
                </a:schemeClr>
              </a:solidFill>
              <a:latin typeface="Gill Sans M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3.3.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Exemplos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69722" y="2276872"/>
            <a:ext cx="5364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Eixo 3 – </a:t>
            </a:r>
            <a:r>
              <a:rPr lang="es-ES_tradnl" altLang="es-ES" sz="2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Prioridade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Investimento 5B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1572" y="2771490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dirty="0">
                <a:solidFill>
                  <a:srgbClr val="00B050"/>
                </a:solidFill>
                <a:latin typeface="Gill Sans MT" pitchFamily="34" charset="0"/>
              </a:rPr>
              <a:t>C021 - </a:t>
            </a:r>
            <a:r>
              <a:rPr lang="es-ES" altLang="es-ES" sz="2000" dirty="0" err="1">
                <a:solidFill>
                  <a:srgbClr val="00B050"/>
                </a:solidFill>
                <a:latin typeface="Gill Sans MT" pitchFamily="34" charset="0"/>
              </a:rPr>
              <a:t>População</a:t>
            </a:r>
            <a:r>
              <a:rPr lang="es-ES" altLang="es-ES" sz="2000" dirty="0">
                <a:solidFill>
                  <a:srgbClr val="00B050"/>
                </a:solidFill>
                <a:latin typeface="Gill Sans MT" pitchFamily="34" charset="0"/>
              </a:rPr>
              <a:t> beneficiada da </a:t>
            </a:r>
            <a:r>
              <a:rPr lang="es-ES" altLang="es-ES" sz="2000" dirty="0" err="1">
                <a:solidFill>
                  <a:srgbClr val="00B050"/>
                </a:solidFill>
                <a:latin typeface="Gill Sans MT" pitchFamily="34" charset="0"/>
              </a:rPr>
              <a:t>proteção</a:t>
            </a:r>
            <a:r>
              <a:rPr lang="es-ES" altLang="es-ES" sz="2000" dirty="0">
                <a:solidFill>
                  <a:srgbClr val="00B050"/>
                </a:solidFill>
                <a:latin typeface="Gill Sans MT" pitchFamily="34" charset="0"/>
              </a:rPr>
              <a:t> contra incendios </a:t>
            </a:r>
            <a:r>
              <a:rPr lang="es-ES" altLang="es-ES" sz="2000" dirty="0" err="1">
                <a:solidFill>
                  <a:srgbClr val="00B050"/>
                </a:solidFill>
                <a:latin typeface="Gill Sans MT" pitchFamily="34" charset="0"/>
              </a:rPr>
              <a:t>forestais</a:t>
            </a:r>
            <a:endParaRPr lang="es-ES_tradnl" altLang="es-ES" sz="2000" dirty="0">
              <a:solidFill>
                <a:srgbClr val="00B050"/>
              </a:solidFill>
              <a:latin typeface="Gill Sans MT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580" y="3501008"/>
            <a:ext cx="7992888" cy="264687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chemeClr val="tx1"/>
                </a:solidFill>
                <a:latin typeface="Gill Sans MT" pitchFamily="34" charset="0"/>
              </a:rPr>
              <a:t>A considerar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:</a:t>
            </a:r>
          </a:p>
          <a:p>
            <a:pPr algn="ctr"/>
            <a:endParaRPr lang="es-ES_tradnl" altLang="es-ES" sz="1000" dirty="0"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Contabilizam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-se as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pessoas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residentes no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território</a:t>
            </a:r>
            <a:endParaRPr lang="es-ES_tradnl" altLang="es-ES" sz="20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Estatísticas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oficiais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de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população</a:t>
            </a:r>
            <a:endParaRPr lang="es-ES_tradnl" altLang="es-ES" sz="20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Na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quantificação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deve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-se separar as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mulheres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dos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homens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.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Não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se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deve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somar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nas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diferentes anualidades a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mesma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população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763580" y="1594827"/>
            <a:ext cx="813690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s-ES" altLang="es-ES" sz="1100" b="1" dirty="0">
              <a:solidFill>
                <a:schemeClr val="accent6">
                  <a:lumMod val="75000"/>
                </a:schemeClr>
              </a:solidFill>
              <a:latin typeface="Gill Sans M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3.3.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Exemplos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11760" y="2492896"/>
            <a:ext cx="532859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_tradnl" altLang="es-ES" sz="2800" b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  <a:endParaRPr lang="es-ES_tradnl" altLang="es-ES" sz="28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_tradnl" altLang="es-ES" sz="16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_tradnl" altLang="es-ES" sz="28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de </a:t>
            </a:r>
            <a:r>
              <a:rPr lang="es-ES_tradnl" altLang="es-ES" sz="3200" b="1" dirty="0">
                <a:solidFill>
                  <a:srgbClr val="0000FF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</a:t>
            </a:r>
            <a:endParaRPr lang="es-ES_tradnl" altLang="es-ES" sz="2400" b="1" dirty="0">
              <a:solidFill>
                <a:srgbClr val="0000FF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_tradnl" altLang="es-ES" sz="16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_tradnl" altLang="es-ES" sz="28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de </a:t>
            </a:r>
            <a:r>
              <a:rPr lang="es-ES_tradnl" altLang="es-ES" sz="3200" b="1" dirty="0" err="1">
                <a:solidFill>
                  <a:srgbClr val="0000FF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realização</a:t>
            </a:r>
            <a:endParaRPr lang="es-ES_tradnl" altLang="es-ES" sz="2800" b="1" dirty="0">
              <a:solidFill>
                <a:srgbClr val="0000FF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S_tradnl" altLang="es-ES" sz="16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/>
            <a:r>
              <a:rPr lang="es-ES_tradnl" altLang="es-E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3.1. Como </a:t>
            </a:r>
            <a:r>
              <a:rPr lang="es-ES_tradnl" altLang="es-ES" sz="2400" b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s-ES_tradnl" altLang="es-E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b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quantificados</a:t>
            </a:r>
            <a:r>
              <a:rPr lang="es-ES_tradnl" altLang="es-E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indent="-457200" algn="just"/>
            <a:endParaRPr lang="es-ES_tradnl" altLang="es-ES" sz="105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/>
            <a:r>
              <a:rPr lang="es-ES_tradnl" altLang="es-E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3.2. </a:t>
            </a:r>
            <a:r>
              <a:rPr lang="es-ES_tradnl" altLang="es-ES" sz="2400" b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s-ES_tradnl" altLang="es-E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b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s-ES_tradnl" altLang="es-E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b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quantificados</a:t>
            </a:r>
            <a:r>
              <a:rPr lang="es-ES_tradnl" altLang="es-E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indent="-457200" algn="just"/>
            <a:endParaRPr lang="es-ES_tradnl" altLang="es-ES" sz="105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/>
            <a:r>
              <a:rPr lang="es-ES_tradnl" altLang="es-E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3.3. </a:t>
            </a:r>
            <a:r>
              <a:rPr lang="es-ES_tradnl" altLang="es-ES" sz="2400" b="1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Exemplos</a:t>
            </a:r>
            <a:endParaRPr lang="es-ES_tradnl" altLang="es-ES" sz="24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/>
            <a:endParaRPr lang="es-ES_tradnl" altLang="es-ES" sz="1000" b="1" dirty="0">
              <a:latin typeface="Gill Sans MT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455875" y="1599916"/>
            <a:ext cx="8688125" cy="584775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ontserrat script=latin rev=2"/>
              </a:rPr>
              <a:t>Índice</a:t>
            </a:r>
            <a:endParaRPr lang="es-ES" sz="2800" b="1" dirty="0">
              <a:solidFill>
                <a:schemeClr val="bg1"/>
              </a:solidFill>
              <a:latin typeface="Montserrat script=latin rev=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69722" y="2276872"/>
            <a:ext cx="5364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Eixo 3 – </a:t>
            </a:r>
            <a:r>
              <a:rPr lang="es-ES_tradnl" altLang="es-ES" sz="2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Prioridade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Investimento 6C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1572" y="2708920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dirty="0">
                <a:solidFill>
                  <a:srgbClr val="00B050"/>
                </a:solidFill>
                <a:latin typeface="Gill Sans MT" pitchFamily="34" charset="0"/>
              </a:rPr>
              <a:t>C009 - </a:t>
            </a:r>
            <a:r>
              <a:rPr lang="pt-BR" altLang="es-ES" sz="2000" dirty="0">
                <a:solidFill>
                  <a:srgbClr val="00B050"/>
                </a:solidFill>
                <a:latin typeface="Gill Sans MT" pitchFamily="34" charset="0"/>
              </a:rPr>
              <a:t>Aumento do número de visitas previstas a lugares pertencentes ao </a:t>
            </a:r>
            <a:r>
              <a:rPr lang="pt-BR" altLang="es-ES" sz="2000" dirty="0" err="1">
                <a:solidFill>
                  <a:srgbClr val="00B050"/>
                </a:solidFill>
                <a:latin typeface="Gill Sans MT" pitchFamily="34" charset="0"/>
              </a:rPr>
              <a:t>património</a:t>
            </a:r>
            <a:r>
              <a:rPr lang="pt-BR" altLang="es-ES" sz="2000" dirty="0">
                <a:solidFill>
                  <a:srgbClr val="00B050"/>
                </a:solidFill>
                <a:latin typeface="Gill Sans MT" pitchFamily="34" charset="0"/>
              </a:rPr>
              <a:t> cultural e natural e atrações subvencionadas</a:t>
            </a:r>
            <a:endParaRPr lang="es-ES_tradnl" altLang="es-ES" sz="2000" dirty="0">
              <a:solidFill>
                <a:srgbClr val="00B050"/>
              </a:solidFill>
              <a:latin typeface="Gill Sans MT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580" y="3501008"/>
            <a:ext cx="8100900" cy="32624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chemeClr val="tx1"/>
                </a:solidFill>
                <a:latin typeface="Gill Sans MT" pitchFamily="34" charset="0"/>
              </a:rPr>
              <a:t>A considerar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:</a:t>
            </a:r>
          </a:p>
          <a:p>
            <a:pPr algn="ctr"/>
            <a:endParaRPr lang="es-ES_tradnl" altLang="es-ES" sz="1000" dirty="0"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latin typeface="Gill Sans MT" pitchFamily="34" charset="0"/>
              </a:rPr>
              <a:t> 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Contabiliza-se o aumento de visitas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em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um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ano no lugar o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atração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objeto da medida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Deve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-se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estabelecer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um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sistema de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contabilização</a:t>
            </a:r>
            <a:endParaRPr lang="es-ES_tradnl" altLang="es-ES" sz="20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Na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quantificação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deve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-se indicar o valor de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início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, o valor da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anualidade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concreita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e a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diferença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(incremento o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decréscimo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)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Na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justificação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serão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indicados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também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os lugares e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atrações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que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estão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a ser considerados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763580" y="1594827"/>
            <a:ext cx="813690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s-ES" altLang="es-ES" sz="1100" b="1" dirty="0">
              <a:solidFill>
                <a:schemeClr val="accent6">
                  <a:lumMod val="75000"/>
                </a:schemeClr>
              </a:solidFill>
              <a:latin typeface="Gill Sans M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3.3.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Exemplos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69722" y="2276872"/>
            <a:ext cx="5364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Eixo 4 – </a:t>
            </a:r>
            <a:r>
              <a:rPr lang="es-ES_tradnl" altLang="es-ES" sz="2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Prioridade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Investimento 11B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1572" y="2771490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dirty="0">
                <a:solidFill>
                  <a:srgbClr val="00B050"/>
                </a:solidFill>
                <a:latin typeface="Gill Sans MT" pitchFamily="34" charset="0"/>
              </a:rPr>
              <a:t>E003 - </a:t>
            </a:r>
            <a:r>
              <a:rPr lang="pt-BR" altLang="es-ES" sz="2000" dirty="0">
                <a:solidFill>
                  <a:srgbClr val="00B050"/>
                </a:solidFill>
                <a:latin typeface="Gill Sans MT" pitchFamily="34" charset="0"/>
              </a:rPr>
              <a:t>População abrangida por iniciativas </a:t>
            </a:r>
            <a:r>
              <a:rPr lang="pt-BR" altLang="es-ES" sz="2000" dirty="0" err="1">
                <a:solidFill>
                  <a:srgbClr val="00B050"/>
                </a:solidFill>
                <a:latin typeface="Gill Sans MT" pitchFamily="34" charset="0"/>
              </a:rPr>
              <a:t>transfronteiriças</a:t>
            </a:r>
            <a:r>
              <a:rPr lang="pt-BR" altLang="es-ES" sz="2000" dirty="0">
                <a:solidFill>
                  <a:srgbClr val="00B050"/>
                </a:solidFill>
                <a:latin typeface="Gill Sans MT" pitchFamily="34" charset="0"/>
              </a:rPr>
              <a:t> nas áreas de emprego, educação, cultura, desporto e saúde</a:t>
            </a:r>
            <a:endParaRPr lang="es-ES_tradnl" altLang="es-ES" sz="2000" dirty="0">
              <a:solidFill>
                <a:srgbClr val="00B050"/>
              </a:solidFill>
              <a:latin typeface="Gill Sans MT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580" y="3573016"/>
            <a:ext cx="7992888" cy="264687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ES" sz="2000" b="1" dirty="0">
                <a:solidFill>
                  <a:schemeClr val="tx1"/>
                </a:solidFill>
                <a:latin typeface="Gill Sans MT" pitchFamily="34" charset="0"/>
              </a:rPr>
              <a:t>A considerar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:</a:t>
            </a:r>
          </a:p>
          <a:p>
            <a:pPr algn="ctr"/>
            <a:endParaRPr lang="es-ES_tradnl" altLang="es-ES" sz="1000" dirty="0"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Contabilizam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-se as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pessoas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residentes no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território</a:t>
            </a:r>
            <a:endParaRPr lang="es-ES_tradnl" altLang="es-ES" sz="20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Estatísticas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oficiais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de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população</a:t>
            </a:r>
            <a:endParaRPr lang="es-ES_tradnl" altLang="es-ES" sz="20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Na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quantificação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deve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-se separar as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mulheres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dos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homens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.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es-ES_tradnl" altLang="es-ES" sz="12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Não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se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deve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somar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nas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diferentes anualidades a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mesma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Gill Sans MT" pitchFamily="34" charset="0"/>
              </a:rPr>
              <a:t>população</a:t>
            </a:r>
            <a:r>
              <a:rPr lang="es-ES_tradnl" altLang="es-ES" sz="2000" dirty="0">
                <a:solidFill>
                  <a:schemeClr val="tx1"/>
                </a:solidFill>
                <a:latin typeface="Gill Sans MT" pitchFamily="34" charset="0"/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763580" y="1594827"/>
            <a:ext cx="813690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s-ES" altLang="es-ES" sz="1100" b="1" dirty="0">
              <a:solidFill>
                <a:schemeClr val="accent6">
                  <a:lumMod val="75000"/>
                </a:schemeClr>
              </a:solidFill>
              <a:latin typeface="Gill Sans M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3.3.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Exemplos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3353"/>
            <a:ext cx="7182887" cy="2591294"/>
          </a:xfrm>
          <a:prstGeom prst="rect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00B0F0"/>
                </a:gs>
                <a:gs pos="36000">
                  <a:schemeClr val="accent4">
                    <a:lumMod val="40000"/>
                    <a:lumOff val="60000"/>
                  </a:schemeClr>
                </a:gs>
                <a:gs pos="88000">
                  <a:schemeClr val="accent3">
                    <a:lumMod val="40000"/>
                    <a:lumOff val="60000"/>
                  </a:schemeClr>
                </a:gs>
                <a:gs pos="54000">
                  <a:schemeClr val="bg1"/>
                </a:gs>
              </a:gsLst>
              <a:lin ang="5400000" scaled="1"/>
            </a:gradFill>
          </a:ln>
        </p:spPr>
      </p:pic>
      <p:sp>
        <p:nvSpPr>
          <p:cNvPr id="13" name="CuadroTexto 12"/>
          <p:cNvSpPr txBox="1"/>
          <p:nvPr/>
        </p:nvSpPr>
        <p:spPr>
          <a:xfrm>
            <a:off x="1331259" y="5113245"/>
            <a:ext cx="1966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tx2"/>
                </a:solidFill>
                <a:latin typeface="Trebuchet MS" panose="020B0603020202020204" pitchFamily="34" charset="0"/>
              </a:rPr>
              <a:t>programa@poctep.eu</a:t>
            </a:r>
            <a:endParaRPr lang="es-ES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12254" y="5113245"/>
            <a:ext cx="1966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tx2"/>
                </a:solidFill>
                <a:latin typeface="Trebuchet MS" panose="020B0603020202020204" pitchFamily="34" charset="0"/>
              </a:rPr>
              <a:t>www.poctep.eu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297" y="5077599"/>
            <a:ext cx="1236620" cy="39665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316058" y="5095331"/>
            <a:ext cx="196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Trebuchet MS" panose="020B0603020202020204" pitchFamily="34" charset="0"/>
              </a:rPr>
              <a:t>@poctep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9193" y="5062662"/>
            <a:ext cx="411589" cy="41158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654" y="5032562"/>
            <a:ext cx="544606" cy="469488"/>
          </a:xfrm>
          <a:prstGeom prst="ellipse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7816" y="5047331"/>
            <a:ext cx="494438" cy="457187"/>
          </a:xfrm>
          <a:prstGeom prst="ellipse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81D721A-B88D-46F3-B365-3FCC2B334CBE}"/>
              </a:ext>
            </a:extLst>
          </p:cNvPr>
          <p:cNvSpPr txBox="1"/>
          <p:nvPr/>
        </p:nvSpPr>
        <p:spPr>
          <a:xfrm>
            <a:off x="5707081" y="188640"/>
            <a:ext cx="3403804" cy="980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8E915B-3078-4E8E-B216-63FF2DB2FA21}"/>
              </a:ext>
            </a:extLst>
          </p:cNvPr>
          <p:cNvSpPr txBox="1"/>
          <p:nvPr/>
        </p:nvSpPr>
        <p:spPr>
          <a:xfrm>
            <a:off x="3297891" y="188640"/>
            <a:ext cx="2786277" cy="980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EDF625-0A4A-492F-AACE-F84E3AF2B2ED}"/>
              </a:ext>
            </a:extLst>
          </p:cNvPr>
          <p:cNvSpPr txBox="1"/>
          <p:nvPr/>
        </p:nvSpPr>
        <p:spPr>
          <a:xfrm>
            <a:off x="1970755" y="911455"/>
            <a:ext cx="56166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900" dirty="0">
                <a:solidFill>
                  <a:srgbClr val="000066"/>
                </a:solidFill>
                <a:latin typeface="Trebuchet MS" panose="020B0603020202020204" pitchFamily="34" charset="0"/>
              </a:rPr>
              <a:t>¡Gracias! </a:t>
            </a:r>
            <a:r>
              <a:rPr lang="es-ES" sz="4900" dirty="0" err="1">
                <a:solidFill>
                  <a:srgbClr val="000066"/>
                </a:solidFill>
                <a:latin typeface="Trebuchet MS" panose="020B0603020202020204" pitchFamily="34" charset="0"/>
              </a:rPr>
              <a:t>Obrigada</a:t>
            </a:r>
            <a:r>
              <a:rPr lang="es-ES" sz="4900" dirty="0">
                <a:solidFill>
                  <a:srgbClr val="000066"/>
                </a:solidFill>
                <a:latin typeface="Trebuchet MS" panose="020B0603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989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5608" y="2204864"/>
            <a:ext cx="7632848" cy="3662541"/>
          </a:xfrm>
          <a:prstGeom prst="rect">
            <a:avLst/>
          </a:prstGeom>
          <a:solidFill>
            <a:schemeClr val="bg1">
              <a:alpha val="4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es-ES_tradnl" altLang="es-ES" sz="2400" dirty="0">
                <a:latin typeface="Gill Sans MT" pitchFamily="34" charset="0"/>
              </a:rPr>
              <a:t> 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Todas as medidas financiadas pelos Fundos EIE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devem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ter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clara </a:t>
            </a:r>
            <a:r>
              <a:rPr lang="es-ES_tradnl" altLang="es-ES" sz="2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orientação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 resultados.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0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Os resultados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devem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poder ser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quantificados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através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indicadores.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0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Quadro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ES_tradnl" altLang="es-ES" sz="2000" b="1" dirty="0" err="1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desempenho</a:t>
            </a:r>
            <a:r>
              <a:rPr lang="es-ES_tradnl" altLang="es-ES" sz="2000" b="1" dirty="0">
                <a:solidFill>
                  <a:srgbClr val="3333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permite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quantificar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avaliar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progresso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 Programa no que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diz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respeito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ao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cumprimento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s-ES_tradnl" altLang="es-ES" sz="20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seus</a:t>
            </a:r>
            <a:r>
              <a:rPr lang="es-ES_tradnl" altLang="es-ES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objetivos.</a:t>
            </a:r>
          </a:p>
          <a:p>
            <a:pPr algn="just"/>
            <a:r>
              <a:rPr lang="es-ES_tradnl" altLang="es-ES" sz="2400" dirty="0">
                <a:latin typeface="Gill Sans MT" pitchFamily="34" charset="0"/>
              </a:rPr>
              <a:t> </a:t>
            </a:r>
            <a:endParaRPr lang="es-ES_tradnl" sz="2400" dirty="0">
              <a:latin typeface="Gill Sans MT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487970" y="1412776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1.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Introdução</a:t>
            </a:r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: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Orientação</a:t>
            </a:r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 a resultados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7970" y="2457684"/>
            <a:ext cx="8656030" cy="4339650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es-ES_tradnl" altLang="es-ES" sz="2400" dirty="0">
                <a:latin typeface="Gill Sans MT" pitchFamily="34" charset="0"/>
              </a:rPr>
              <a:t> </a:t>
            </a:r>
          </a:p>
          <a:p>
            <a:pPr lvl="6" algn="ctr">
              <a:buClr>
                <a:srgbClr val="00B050"/>
              </a:buClr>
            </a:pPr>
            <a:r>
              <a:rPr lang="es-ES_tradnl" altLang="es-ES" sz="3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6" algn="ctr">
              <a:buClr>
                <a:srgbClr val="00B050"/>
              </a:buClr>
            </a:pPr>
            <a:endParaRPr lang="es-ES_tradnl" altLang="es-ES" sz="36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6" algn="ctr">
              <a:buClr>
                <a:srgbClr val="00B050"/>
              </a:buClr>
            </a:pPr>
            <a:endParaRPr lang="es-ES_tradnl" altLang="es-ES" sz="36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6" algn="ctr">
              <a:buClr>
                <a:srgbClr val="00B050"/>
              </a:buClr>
            </a:pPr>
            <a:endParaRPr lang="es-ES_tradnl" altLang="es-ES" sz="36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6" algn="ctr">
              <a:buClr>
                <a:srgbClr val="00B050"/>
              </a:buClr>
            </a:pPr>
            <a:endParaRPr lang="es-ES_tradnl" altLang="es-ES" sz="36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00B050"/>
              </a:buClr>
            </a:pPr>
            <a:endParaRPr lang="es-ES_tradnl" altLang="es-ES" sz="36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00B050"/>
              </a:buClr>
            </a:pPr>
            <a:endParaRPr lang="es-ES_tradnl" altLang="es-ES" sz="3600" b="1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487970" y="1412776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1.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Introdução</a:t>
            </a:r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: Tipología de indicadores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19872" y="2852936"/>
            <a:ext cx="3339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Resultado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32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Realização</a:t>
            </a:r>
            <a:endParaRPr lang="es-E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32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Financeiros</a:t>
            </a:r>
            <a:endParaRPr lang="es-ES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61874" y="2399397"/>
            <a:ext cx="7740315" cy="3477875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Relacionam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 específicos 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cada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prioridade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investimento 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permitem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quantificar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cumprimento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os 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s-ES_tradnl" altLang="es-ES" sz="2000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atingidos pelo Programa.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0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Quantificam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através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fontes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estatísticas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oficiais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através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recolha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atores relevantes do territorio,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estabelecendo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-se para tal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valor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referência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valor previsto.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0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Espera-se que,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conjunto, todos os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</a:t>
            </a:r>
            <a:r>
              <a:rPr lang="es-ES_tradnl" altLang="es-ES" sz="2000" dirty="0">
                <a:solidFill>
                  <a:srgbClr val="0070C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contribuam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incremento dos valores previstos para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indicadores.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87970" y="1321604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2. Indicadores de resultado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61874" y="2176983"/>
            <a:ext cx="7740315" cy="3847207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es-ES_tradnl" altLang="es-ES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Estão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relacionados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tipología de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atuações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prevista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cada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prioridades de investimento,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próprios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0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Clasificam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específicos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establece-se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previsto (2023) para todo o Programa.  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0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São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quantificados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partir da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contribuição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direta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s-ES_tradnl" altLang="es-ES" sz="2000" b="1" dirty="0" err="1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</a:t>
            </a:r>
            <a:r>
              <a:rPr lang="es-ES_tradnl" altLang="es-ES" sz="2000" b="1" dirty="0">
                <a:solidFill>
                  <a:srgbClr val="3333CC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aprovados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segundo o valor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estabelecido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Formulário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Candidatura,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tendo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cada </a:t>
            </a:r>
            <a:r>
              <a:rPr lang="es-ES_tradnl" altLang="es-ES" sz="20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anualidade</a:t>
            </a:r>
            <a:r>
              <a:rPr lang="es-ES_tradnl" altLang="es-ES" sz="20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sz="20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487970" y="1321604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763580" y="1628800"/>
            <a:ext cx="813690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s-ES" altLang="es-ES" sz="1100" b="1" dirty="0">
              <a:solidFill>
                <a:schemeClr val="accent6">
                  <a:lumMod val="75000"/>
                </a:schemeClr>
              </a:solidFill>
              <a:latin typeface="Gill Sans M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Programação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872" t="15478" r="26997" b="3600"/>
          <a:stretch>
            <a:fillRect/>
          </a:stretch>
        </p:blipFill>
        <p:spPr bwMode="auto">
          <a:xfrm>
            <a:off x="539552" y="2636912"/>
            <a:ext cx="3240360" cy="347722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50800" sx="1000" sy="1000" algn="ctr" rotWithShape="0">
              <a:srgbClr val="000000"/>
            </a:outerShdw>
            <a:reflection stA="24000" endPos="14000" dist="50800" dir="5400000" sy="-100000" algn="bl" rotWithShape="0"/>
          </a:effectLst>
        </p:spPr>
      </p:pic>
      <p:sp>
        <p:nvSpPr>
          <p:cNvPr id="8" name="Rectángulo 7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3568" y="2276872"/>
            <a:ext cx="7707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4"/>
              </a:rPr>
              <a:t>http://www.poctep.eu/pt-pt/2014-2020/guia-de-indicadores-de-realizaçaõ</a:t>
            </a:r>
            <a:endParaRPr lang="es-ES" u="sng" dirty="0">
              <a:solidFill>
                <a:srgbClr val="0000FF"/>
              </a:solidFill>
              <a:latin typeface="Gill Sans M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17278" b="35996"/>
          <a:stretch>
            <a:fillRect/>
          </a:stretch>
        </p:blipFill>
        <p:spPr bwMode="auto">
          <a:xfrm>
            <a:off x="1115616" y="4476784"/>
            <a:ext cx="8001000" cy="2336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940152" y="4005064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altLang="es-ES" sz="2000" dirty="0">
                <a:latin typeface="Gill Sans MT" pitchFamily="34" charset="0"/>
              </a:rPr>
              <a:t>Dados </a:t>
            </a:r>
            <a:r>
              <a:rPr lang="es-ES_tradnl" altLang="es-ES" sz="2000" dirty="0" err="1">
                <a:latin typeface="Gill Sans MT" pitchFamily="34" charset="0"/>
              </a:rPr>
              <a:t>operação</a:t>
            </a:r>
            <a:endParaRPr lang="es-ES" altLang="es-ES" sz="20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763580" y="2185700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3.1. Como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quantificados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3128609"/>
            <a:ext cx="676875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</a:pP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342900" indent="-342900" algn="just">
              <a:buClr>
                <a:srgbClr val="00B050"/>
              </a:buClr>
            </a:pPr>
            <a:r>
              <a:rPr lang="es-ES_tradnl" altLang="es-ES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Metodología de cálculo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400" b="1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Registo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valores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alcançados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todos os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beneficiários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 anualidades</a:t>
            </a:r>
            <a:r>
              <a:rPr lang="es-ES_tradnl" altLang="es-ES" sz="2400" dirty="0">
                <a:latin typeface="Trebuchet MS" panose="020B0603020202020204" pitchFamily="34" charset="0"/>
              </a:rPr>
              <a:t>	</a:t>
            </a:r>
            <a:endParaRPr lang="es-ES" altLang="es-ES" sz="2400" dirty="0">
              <a:latin typeface="Trebuchet MS" panose="020B06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763580" y="1988840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3.1. Como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800" b="1" dirty="0" err="1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quantificados</a:t>
            </a:r>
            <a:r>
              <a:rPr lang="es-ES_tradnl" altLang="es-E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s-ES" altLang="es-ES" sz="2800" b="1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  <a:noFill/>
        </p:spPr>
        <p:txBody>
          <a:bodyPr/>
          <a:lstStyle/>
          <a:p>
            <a:fld id="{4201C86D-7D9D-43F4-AF64-749CE86ABA01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600" y="2636912"/>
            <a:ext cx="7632848" cy="3970318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</a:pP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Considerações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342900" indent="-342900" algn="just">
              <a:buClr>
                <a:srgbClr val="00B050"/>
              </a:buClr>
            </a:pPr>
            <a:r>
              <a:rPr lang="es-ES_tradnl" altLang="es-ES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quantificação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-se separar as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mulheres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homens</a:t>
            </a:r>
            <a:endParaRPr lang="es-ES_tradnl" altLang="es-ES" sz="24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Anualidades: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dever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somados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mesmos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elementos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diferentes anualidades (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população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investigadores, empresas…)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_tradnl" altLang="es-ES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População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base cuantifica-se a partir de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estatísticas</a:t>
            </a:r>
            <a:r>
              <a:rPr lang="es-ES_tradnl" altLang="es-ES" sz="2400" dirty="0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altLang="es-ES" sz="2400" dirty="0" err="1">
                <a:solidFill>
                  <a:schemeClr val="tx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oficiais</a:t>
            </a:r>
            <a:endParaRPr lang="es-ES" altLang="es-ES" sz="2400" dirty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970" y="1268760"/>
            <a:ext cx="8688125" cy="5232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 script=latin rev=2"/>
              </a:rPr>
              <a:t>3. Indicadores de </a:t>
            </a:r>
            <a:r>
              <a:rPr lang="es-ES" sz="2800" dirty="0" err="1">
                <a:solidFill>
                  <a:schemeClr val="bg1"/>
                </a:solidFill>
                <a:latin typeface="Montserrat script=latin rev=2"/>
              </a:rPr>
              <a:t>realização</a:t>
            </a:r>
            <a:endParaRPr lang="pt-BR" sz="2800" dirty="0">
              <a:solidFill>
                <a:schemeClr val="bg1"/>
              </a:solidFill>
              <a:latin typeface="Montserrat script=latin rev=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14133</TotalTime>
  <Words>1032</Words>
  <Application>Microsoft Office PowerPoint</Application>
  <PresentationFormat>Presentación en pantalla (4:3)</PresentationFormat>
  <Paragraphs>222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Gill Sans MT</vt:lpstr>
      <vt:lpstr>Montserrat script=latin rev=2</vt:lpstr>
      <vt:lpstr>Tahoma</vt:lpstr>
      <vt:lpstr>Trebuchet MS</vt:lpstr>
      <vt:lpstr>Wingdings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CREATIVA machine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CREATIVA machine</dc:creator>
  <cp:lastModifiedBy>Comun</cp:lastModifiedBy>
  <cp:revision>1240</cp:revision>
  <cp:lastPrinted>2019-12-11T10:55:33Z</cp:lastPrinted>
  <dcterms:created xsi:type="dcterms:W3CDTF">2008-01-25T20:43:55Z</dcterms:created>
  <dcterms:modified xsi:type="dcterms:W3CDTF">2019-12-11T16:11:52Z</dcterms:modified>
</cp:coreProperties>
</file>